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Default Extension="emf" ContentType="image/x-emf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Default Extension="gif" ContentType="image/gif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3"/>
  </p:notesMasterIdLst>
  <p:handoutMasterIdLst>
    <p:handoutMasterId r:id="rId124"/>
  </p:handoutMasterIdLst>
  <p:sldIdLst>
    <p:sldId id="340" r:id="rId2"/>
    <p:sldId id="341" r:id="rId3"/>
    <p:sldId id="342" r:id="rId4"/>
    <p:sldId id="343" r:id="rId5"/>
    <p:sldId id="344" r:id="rId6"/>
    <p:sldId id="346" r:id="rId7"/>
    <p:sldId id="347" r:id="rId8"/>
    <p:sldId id="348" r:id="rId9"/>
    <p:sldId id="349" r:id="rId10"/>
    <p:sldId id="350" r:id="rId11"/>
    <p:sldId id="351" r:id="rId12"/>
    <p:sldId id="352" r:id="rId13"/>
    <p:sldId id="353" r:id="rId14"/>
    <p:sldId id="355" r:id="rId15"/>
    <p:sldId id="356" r:id="rId16"/>
    <p:sldId id="361" r:id="rId17"/>
    <p:sldId id="362" r:id="rId18"/>
    <p:sldId id="363" r:id="rId19"/>
    <p:sldId id="364" r:id="rId20"/>
    <p:sldId id="311" r:id="rId21"/>
    <p:sldId id="313" r:id="rId22"/>
    <p:sldId id="314" r:id="rId23"/>
    <p:sldId id="315" r:id="rId24"/>
    <p:sldId id="316" r:id="rId25"/>
    <p:sldId id="312" r:id="rId26"/>
    <p:sldId id="332" r:id="rId27"/>
    <p:sldId id="336" r:id="rId28"/>
    <p:sldId id="337" r:id="rId29"/>
    <p:sldId id="335" r:id="rId30"/>
    <p:sldId id="334" r:id="rId31"/>
    <p:sldId id="333" r:id="rId32"/>
    <p:sldId id="339" r:id="rId33"/>
    <p:sldId id="317" r:id="rId34"/>
    <p:sldId id="357" r:id="rId35"/>
    <p:sldId id="287" r:id="rId36"/>
    <p:sldId id="306" r:id="rId37"/>
    <p:sldId id="358" r:id="rId38"/>
    <p:sldId id="359" r:id="rId39"/>
    <p:sldId id="397" r:id="rId40"/>
    <p:sldId id="292" r:id="rId41"/>
    <p:sldId id="304" r:id="rId42"/>
    <p:sldId id="305" r:id="rId43"/>
    <p:sldId id="257" r:id="rId44"/>
    <p:sldId id="296" r:id="rId45"/>
    <p:sldId id="307" r:id="rId46"/>
    <p:sldId id="308" r:id="rId47"/>
    <p:sldId id="272" r:id="rId48"/>
    <p:sldId id="261" r:id="rId49"/>
    <p:sldId id="284" r:id="rId50"/>
    <p:sldId id="309" r:id="rId51"/>
    <p:sldId id="265" r:id="rId52"/>
    <p:sldId id="294" r:id="rId53"/>
    <p:sldId id="303" r:id="rId54"/>
    <p:sldId id="298" r:id="rId55"/>
    <p:sldId id="282" r:id="rId56"/>
    <p:sldId id="285" r:id="rId57"/>
    <p:sldId id="291" r:id="rId58"/>
    <p:sldId id="290" r:id="rId59"/>
    <p:sldId id="295" r:id="rId60"/>
    <p:sldId id="300" r:id="rId61"/>
    <p:sldId id="301" r:id="rId62"/>
    <p:sldId id="321" r:id="rId63"/>
    <p:sldId id="288" r:id="rId64"/>
    <p:sldId id="281" r:id="rId65"/>
    <p:sldId id="322" r:id="rId66"/>
    <p:sldId id="299" r:id="rId67"/>
    <p:sldId id="330" r:id="rId68"/>
    <p:sldId id="331" r:id="rId69"/>
    <p:sldId id="323" r:id="rId70"/>
    <p:sldId id="324" r:id="rId71"/>
    <p:sldId id="326" r:id="rId72"/>
    <p:sldId id="327" r:id="rId73"/>
    <p:sldId id="328" r:id="rId74"/>
    <p:sldId id="360" r:id="rId75"/>
    <p:sldId id="365" r:id="rId76"/>
    <p:sldId id="413" r:id="rId77"/>
    <p:sldId id="414" r:id="rId78"/>
    <p:sldId id="415" r:id="rId79"/>
    <p:sldId id="416" r:id="rId80"/>
    <p:sldId id="417" r:id="rId81"/>
    <p:sldId id="418" r:id="rId82"/>
    <p:sldId id="419" r:id="rId83"/>
    <p:sldId id="420" r:id="rId84"/>
    <p:sldId id="421" r:id="rId85"/>
    <p:sldId id="422" r:id="rId86"/>
    <p:sldId id="423" r:id="rId87"/>
    <p:sldId id="424" r:id="rId88"/>
    <p:sldId id="425" r:id="rId89"/>
    <p:sldId id="426" r:id="rId90"/>
    <p:sldId id="427" r:id="rId91"/>
    <p:sldId id="428" r:id="rId92"/>
    <p:sldId id="429" r:id="rId93"/>
    <p:sldId id="430" r:id="rId94"/>
    <p:sldId id="431" r:id="rId95"/>
    <p:sldId id="432" r:id="rId96"/>
    <p:sldId id="433" r:id="rId97"/>
    <p:sldId id="434" r:id="rId98"/>
    <p:sldId id="435" r:id="rId99"/>
    <p:sldId id="436" r:id="rId100"/>
    <p:sldId id="437" r:id="rId101"/>
    <p:sldId id="438" r:id="rId102"/>
    <p:sldId id="439" r:id="rId103"/>
    <p:sldId id="440" r:id="rId104"/>
    <p:sldId id="441" r:id="rId105"/>
    <p:sldId id="442" r:id="rId106"/>
    <p:sldId id="443" r:id="rId107"/>
    <p:sldId id="398" r:id="rId108"/>
    <p:sldId id="399" r:id="rId109"/>
    <p:sldId id="400" r:id="rId110"/>
    <p:sldId id="401" r:id="rId111"/>
    <p:sldId id="402" r:id="rId112"/>
    <p:sldId id="403" r:id="rId113"/>
    <p:sldId id="404" r:id="rId114"/>
    <p:sldId id="405" r:id="rId115"/>
    <p:sldId id="406" r:id="rId116"/>
    <p:sldId id="407" r:id="rId117"/>
    <p:sldId id="408" r:id="rId118"/>
    <p:sldId id="409" r:id="rId119"/>
    <p:sldId id="410" r:id="rId120"/>
    <p:sldId id="411" r:id="rId121"/>
    <p:sldId id="412" r:id="rId122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8FCD"/>
    <a:srgbClr val="005599"/>
  </p:clrMru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Styl Světlá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Světlý styl 1 – zvýraznění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3200" autoAdjust="0"/>
  </p:normalViewPr>
  <p:slideViewPr>
    <p:cSldViewPr>
      <p:cViewPr>
        <p:scale>
          <a:sx n="90" d="100"/>
          <a:sy n="90" d="100"/>
        </p:scale>
        <p:origin x="-1314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notesMaster" Target="notesMasters/notesMaster1.xml"/><Relationship Id="rId128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57C6F42-4C15-4043-BB1F-95EFC72FA67E}" type="datetimeFigureOut">
              <a:rPr lang="cs-CZ"/>
              <a:pPr>
                <a:defRPr/>
              </a:pPr>
              <a:t>11.2.2014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C63D4641-5CDD-4EFA-A849-F5E291DAA89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D94E42CB-0E51-46EA-80DB-DE4E7810DA0F}" type="datetimeFigureOut">
              <a:rPr lang="cs-CZ"/>
              <a:pPr>
                <a:defRPr/>
              </a:pPr>
              <a:t>11.2.2014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 smtClean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5642BBB-9487-4455-B6CA-C98FE62911D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44083">
              <a:defRPr/>
            </a:pPr>
            <a:r>
              <a:rPr lang="cs-CZ" sz="1100" dirty="0" err="1" smtClean="0">
                <a:solidFill>
                  <a:srgbClr val="111111"/>
                </a:solidFill>
                <a:latin typeface="Verdana" pitchFamily="34" charset="0"/>
              </a:rPr>
              <a:t>Suitable</a:t>
            </a:r>
            <a:r>
              <a:rPr lang="cs-CZ" sz="1100" dirty="0" smtClean="0">
                <a:solidFill>
                  <a:srgbClr val="111111"/>
                </a:solidFill>
                <a:latin typeface="Verdana" pitchFamily="34" charset="0"/>
              </a:rPr>
              <a:t> </a:t>
            </a:r>
            <a:r>
              <a:rPr lang="cs-CZ" sz="1100" dirty="0" err="1" smtClean="0">
                <a:solidFill>
                  <a:srgbClr val="111111"/>
                </a:solidFill>
                <a:latin typeface="Verdana" pitchFamily="34" charset="0"/>
              </a:rPr>
              <a:t>for</a:t>
            </a:r>
            <a:r>
              <a:rPr lang="cs-CZ" sz="1100" dirty="0" smtClean="0">
                <a:solidFill>
                  <a:srgbClr val="111111"/>
                </a:solidFill>
                <a:latin typeface="Verdana" pitchFamily="34" charset="0"/>
              </a:rPr>
              <a:t> </a:t>
            </a:r>
            <a:r>
              <a:rPr lang="cs-CZ" sz="1100" dirty="0" err="1" smtClean="0">
                <a:solidFill>
                  <a:srgbClr val="111111"/>
                </a:solidFill>
                <a:latin typeface="Verdana" pitchFamily="34" charset="0"/>
              </a:rPr>
              <a:t>buildings</a:t>
            </a:r>
            <a:r>
              <a:rPr lang="cs-CZ" sz="1100" dirty="0" smtClean="0">
                <a:solidFill>
                  <a:srgbClr val="111111"/>
                </a:solidFill>
                <a:latin typeface="Verdana" pitchFamily="34" charset="0"/>
              </a:rPr>
              <a:t>, </a:t>
            </a:r>
            <a:r>
              <a:rPr lang="cs-CZ" sz="1100" dirty="0" err="1" smtClean="0">
                <a:solidFill>
                  <a:srgbClr val="111111"/>
                </a:solidFill>
                <a:latin typeface="Verdana" pitchFamily="34" charset="0"/>
              </a:rPr>
              <a:t>offices</a:t>
            </a:r>
            <a:r>
              <a:rPr lang="cs-CZ" sz="1100" dirty="0" smtClean="0">
                <a:solidFill>
                  <a:srgbClr val="111111"/>
                </a:solidFill>
                <a:latin typeface="Verdana" pitchFamily="34" charset="0"/>
              </a:rPr>
              <a:t>, </a:t>
            </a:r>
            <a:r>
              <a:rPr lang="cs-CZ" sz="1100" dirty="0" err="1" smtClean="0">
                <a:solidFill>
                  <a:srgbClr val="111111"/>
                </a:solidFill>
                <a:latin typeface="Verdana" pitchFamily="34" charset="0"/>
              </a:rPr>
              <a:t>retail</a:t>
            </a:r>
            <a:r>
              <a:rPr lang="cs-CZ" sz="1100" dirty="0" smtClean="0">
                <a:solidFill>
                  <a:srgbClr val="111111"/>
                </a:solidFill>
                <a:latin typeface="Verdana" pitchFamily="34" charset="0"/>
              </a:rPr>
              <a:t> </a:t>
            </a:r>
            <a:r>
              <a:rPr lang="cs-CZ" sz="1100" dirty="0" err="1" smtClean="0">
                <a:solidFill>
                  <a:srgbClr val="111111"/>
                </a:solidFill>
                <a:latin typeface="Verdana" pitchFamily="34" charset="0"/>
              </a:rPr>
              <a:t>stores</a:t>
            </a:r>
            <a:r>
              <a:rPr lang="cs-CZ" sz="1100" dirty="0" smtClean="0">
                <a:solidFill>
                  <a:srgbClr val="111111"/>
                </a:solidFill>
                <a:latin typeface="Verdana" pitchFamily="34" charset="0"/>
              </a:rPr>
              <a:t> </a:t>
            </a:r>
            <a:r>
              <a:rPr lang="cs-CZ" sz="1100" dirty="0" err="1" smtClean="0">
                <a:solidFill>
                  <a:srgbClr val="111111"/>
                </a:solidFill>
                <a:latin typeface="Verdana" pitchFamily="34" charset="0"/>
              </a:rPr>
              <a:t>and</a:t>
            </a:r>
            <a:r>
              <a:rPr lang="cs-CZ" sz="1100" dirty="0" smtClean="0">
                <a:solidFill>
                  <a:srgbClr val="111111"/>
                </a:solidFill>
                <a:latin typeface="Verdana" pitchFamily="34" charset="0"/>
              </a:rPr>
              <a:t> </a:t>
            </a:r>
            <a:r>
              <a:rPr lang="cs-CZ" sz="1100" dirty="0" err="1" smtClean="0">
                <a:solidFill>
                  <a:srgbClr val="111111"/>
                </a:solidFill>
                <a:latin typeface="Verdana" pitchFamily="34" charset="0"/>
              </a:rPr>
              <a:t>homes</a:t>
            </a:r>
            <a:endParaRPr lang="en-US" sz="1100" dirty="0" smtClean="0">
              <a:solidFill>
                <a:srgbClr val="11111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8EB1E-ADE9-434D-B4F3-1B71ACCEF7BC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44083">
              <a:defRPr/>
            </a:pPr>
            <a:r>
              <a:rPr lang="cs-CZ" sz="1100" dirty="0" err="1" smtClean="0">
                <a:solidFill>
                  <a:srgbClr val="111111"/>
                </a:solidFill>
                <a:latin typeface="Verdana" pitchFamily="34" charset="0"/>
              </a:rPr>
              <a:t>Suitable</a:t>
            </a:r>
            <a:r>
              <a:rPr lang="cs-CZ" sz="1100" dirty="0" smtClean="0">
                <a:solidFill>
                  <a:srgbClr val="111111"/>
                </a:solidFill>
                <a:latin typeface="Verdana" pitchFamily="34" charset="0"/>
              </a:rPr>
              <a:t> </a:t>
            </a:r>
            <a:r>
              <a:rPr lang="cs-CZ" sz="1100" dirty="0" err="1" smtClean="0">
                <a:solidFill>
                  <a:srgbClr val="111111"/>
                </a:solidFill>
                <a:latin typeface="Verdana" pitchFamily="34" charset="0"/>
              </a:rPr>
              <a:t>for</a:t>
            </a:r>
            <a:r>
              <a:rPr lang="cs-CZ" sz="1100" dirty="0" smtClean="0">
                <a:solidFill>
                  <a:srgbClr val="111111"/>
                </a:solidFill>
                <a:latin typeface="Verdana" pitchFamily="34" charset="0"/>
              </a:rPr>
              <a:t> </a:t>
            </a:r>
            <a:r>
              <a:rPr lang="cs-CZ" sz="1100" dirty="0" err="1" smtClean="0">
                <a:solidFill>
                  <a:srgbClr val="111111"/>
                </a:solidFill>
                <a:latin typeface="Verdana" pitchFamily="34" charset="0"/>
              </a:rPr>
              <a:t>buildings</a:t>
            </a:r>
            <a:r>
              <a:rPr lang="cs-CZ" sz="1100" dirty="0" smtClean="0">
                <a:solidFill>
                  <a:srgbClr val="111111"/>
                </a:solidFill>
                <a:latin typeface="Verdana" pitchFamily="34" charset="0"/>
              </a:rPr>
              <a:t>, </a:t>
            </a:r>
            <a:r>
              <a:rPr lang="cs-CZ" sz="1100" dirty="0" err="1" smtClean="0">
                <a:solidFill>
                  <a:srgbClr val="111111"/>
                </a:solidFill>
                <a:latin typeface="Verdana" pitchFamily="34" charset="0"/>
              </a:rPr>
              <a:t>offices</a:t>
            </a:r>
            <a:r>
              <a:rPr lang="cs-CZ" sz="1100" dirty="0" smtClean="0">
                <a:solidFill>
                  <a:srgbClr val="111111"/>
                </a:solidFill>
                <a:latin typeface="Verdana" pitchFamily="34" charset="0"/>
              </a:rPr>
              <a:t>, </a:t>
            </a:r>
            <a:r>
              <a:rPr lang="cs-CZ" sz="1100" dirty="0" err="1" smtClean="0">
                <a:solidFill>
                  <a:srgbClr val="111111"/>
                </a:solidFill>
                <a:latin typeface="Verdana" pitchFamily="34" charset="0"/>
              </a:rPr>
              <a:t>retail</a:t>
            </a:r>
            <a:r>
              <a:rPr lang="cs-CZ" sz="1100" dirty="0" smtClean="0">
                <a:solidFill>
                  <a:srgbClr val="111111"/>
                </a:solidFill>
                <a:latin typeface="Verdana" pitchFamily="34" charset="0"/>
              </a:rPr>
              <a:t> </a:t>
            </a:r>
            <a:r>
              <a:rPr lang="cs-CZ" sz="1100" dirty="0" err="1" smtClean="0">
                <a:solidFill>
                  <a:srgbClr val="111111"/>
                </a:solidFill>
                <a:latin typeface="Verdana" pitchFamily="34" charset="0"/>
              </a:rPr>
              <a:t>stores</a:t>
            </a:r>
            <a:r>
              <a:rPr lang="cs-CZ" sz="1100" dirty="0" smtClean="0">
                <a:solidFill>
                  <a:srgbClr val="111111"/>
                </a:solidFill>
                <a:latin typeface="Verdana" pitchFamily="34" charset="0"/>
              </a:rPr>
              <a:t> </a:t>
            </a:r>
            <a:r>
              <a:rPr lang="cs-CZ" sz="1100" dirty="0" err="1" smtClean="0">
                <a:solidFill>
                  <a:srgbClr val="111111"/>
                </a:solidFill>
                <a:latin typeface="Verdana" pitchFamily="34" charset="0"/>
              </a:rPr>
              <a:t>and</a:t>
            </a:r>
            <a:r>
              <a:rPr lang="cs-CZ" sz="1100" dirty="0" smtClean="0">
                <a:solidFill>
                  <a:srgbClr val="111111"/>
                </a:solidFill>
                <a:latin typeface="Verdana" pitchFamily="34" charset="0"/>
              </a:rPr>
              <a:t> </a:t>
            </a:r>
            <a:r>
              <a:rPr lang="cs-CZ" sz="1100" dirty="0" err="1" smtClean="0">
                <a:solidFill>
                  <a:srgbClr val="111111"/>
                </a:solidFill>
                <a:latin typeface="Verdana" pitchFamily="34" charset="0"/>
              </a:rPr>
              <a:t>homes</a:t>
            </a:r>
            <a:endParaRPr lang="en-US" sz="1100" dirty="0" smtClean="0">
              <a:solidFill>
                <a:srgbClr val="11111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8EB1E-ADE9-434D-B4F3-1B71ACCEF7BC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9731CD-4D4A-4239-8369-DDA7D2E42717}" type="slidenum">
              <a:rPr lang="en-US" smtClean="0"/>
              <a:pPr/>
              <a:t>33</a:t>
            </a:fld>
            <a:endParaRPr lang="en-US" smtClean="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7413"/>
          </a:xfrm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BAFB3C7-D543-46B2-883A-72C76F6AD418}" type="slidenum">
              <a:rPr lang="cs-CZ" smtClean="0"/>
              <a:pPr/>
              <a:t>35</a:t>
            </a:fld>
            <a:endParaRPr lang="cs-CZ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BAFB3C7-D543-46B2-883A-72C76F6AD418}" type="slidenum">
              <a:rPr lang="cs-CZ" smtClean="0"/>
              <a:pPr/>
              <a:t>36</a:t>
            </a:fld>
            <a:endParaRPr lang="cs-CZ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BAFB3C7-D543-46B2-883A-72C76F6AD418}" type="slidenum">
              <a:rPr lang="cs-CZ" smtClean="0"/>
              <a:pPr/>
              <a:t>37</a:t>
            </a:fld>
            <a:endParaRPr lang="cs-CZ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BAFB3C7-D543-46B2-883A-72C76F6AD418}" type="slidenum">
              <a:rPr lang="cs-CZ" smtClean="0"/>
              <a:pPr/>
              <a:t>38</a:t>
            </a:fld>
            <a:endParaRPr lang="cs-CZ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BAFB3C7-D543-46B2-883A-72C76F6AD418}" type="slidenum">
              <a:rPr lang="cs-CZ" smtClean="0"/>
              <a:pPr/>
              <a:t>39</a:t>
            </a:fld>
            <a:endParaRPr lang="cs-CZ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4BDDABD-2992-4B07-B5BF-D606BA0CDC88}" type="slidenum">
              <a:rPr lang="cs-CZ" smtClean="0"/>
              <a:pPr/>
              <a:t>40</a:t>
            </a:fld>
            <a:endParaRPr lang="cs-CZ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24AD286-8B9A-466F-81F8-FDC87C9E3AD9}" type="slidenum">
              <a:rPr lang="cs-CZ" smtClean="0"/>
              <a:pPr/>
              <a:t>41</a:t>
            </a:fld>
            <a:endParaRPr lang="cs-CZ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dirty="0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2ECAAD9-96BD-4F8E-ABB4-1248755487CD}" type="slidenum">
              <a:rPr lang="cs-CZ" smtClean="0"/>
              <a:pPr/>
              <a:t>42</a:t>
            </a:fld>
            <a:endParaRPr 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44083">
              <a:defRPr/>
            </a:pPr>
            <a:r>
              <a:rPr lang="cs-CZ" sz="1100" dirty="0" err="1" smtClean="0">
                <a:solidFill>
                  <a:srgbClr val="111111"/>
                </a:solidFill>
                <a:latin typeface="Verdana" pitchFamily="34" charset="0"/>
              </a:rPr>
              <a:t>Suitable</a:t>
            </a:r>
            <a:r>
              <a:rPr lang="cs-CZ" sz="1100" dirty="0" smtClean="0">
                <a:solidFill>
                  <a:srgbClr val="111111"/>
                </a:solidFill>
                <a:latin typeface="Verdana" pitchFamily="34" charset="0"/>
              </a:rPr>
              <a:t> </a:t>
            </a:r>
            <a:r>
              <a:rPr lang="cs-CZ" sz="1100" dirty="0" err="1" smtClean="0">
                <a:solidFill>
                  <a:srgbClr val="111111"/>
                </a:solidFill>
                <a:latin typeface="Verdana" pitchFamily="34" charset="0"/>
              </a:rPr>
              <a:t>for</a:t>
            </a:r>
            <a:r>
              <a:rPr lang="cs-CZ" sz="1100" dirty="0" smtClean="0">
                <a:solidFill>
                  <a:srgbClr val="111111"/>
                </a:solidFill>
                <a:latin typeface="Verdana" pitchFamily="34" charset="0"/>
              </a:rPr>
              <a:t> </a:t>
            </a:r>
            <a:r>
              <a:rPr lang="cs-CZ" sz="1100" dirty="0" err="1" smtClean="0">
                <a:solidFill>
                  <a:srgbClr val="111111"/>
                </a:solidFill>
                <a:latin typeface="Verdana" pitchFamily="34" charset="0"/>
              </a:rPr>
              <a:t>banks</a:t>
            </a:r>
            <a:r>
              <a:rPr lang="cs-CZ" sz="1100" dirty="0" smtClean="0">
                <a:solidFill>
                  <a:srgbClr val="111111"/>
                </a:solidFill>
                <a:latin typeface="Verdana" pitchFamily="34" charset="0"/>
              </a:rPr>
              <a:t>, </a:t>
            </a:r>
            <a:r>
              <a:rPr lang="cs-CZ" sz="1100" dirty="0" err="1" smtClean="0">
                <a:solidFill>
                  <a:srgbClr val="111111"/>
                </a:solidFill>
                <a:latin typeface="Verdana" pitchFamily="34" charset="0"/>
              </a:rPr>
              <a:t>airports</a:t>
            </a:r>
            <a:r>
              <a:rPr lang="cs-CZ" sz="1100" dirty="0" smtClean="0">
                <a:solidFill>
                  <a:srgbClr val="111111"/>
                </a:solidFill>
                <a:latin typeface="Verdana" pitchFamily="34" charset="0"/>
              </a:rPr>
              <a:t>, </a:t>
            </a:r>
            <a:r>
              <a:rPr lang="cs-CZ" sz="1100" dirty="0" err="1" smtClean="0">
                <a:solidFill>
                  <a:srgbClr val="111111"/>
                </a:solidFill>
                <a:latin typeface="Verdana" pitchFamily="34" charset="0"/>
              </a:rPr>
              <a:t>prisons</a:t>
            </a:r>
            <a:r>
              <a:rPr lang="cs-CZ" sz="1100" dirty="0" smtClean="0">
                <a:solidFill>
                  <a:srgbClr val="111111"/>
                </a:solidFill>
                <a:latin typeface="Verdana" pitchFamily="34" charset="0"/>
              </a:rPr>
              <a:t>, parking </a:t>
            </a:r>
            <a:r>
              <a:rPr lang="cs-CZ" sz="1100" dirty="0" err="1" smtClean="0">
                <a:solidFill>
                  <a:srgbClr val="111111"/>
                </a:solidFill>
                <a:latin typeface="Verdana" pitchFamily="34" charset="0"/>
              </a:rPr>
              <a:t>lots</a:t>
            </a:r>
            <a:r>
              <a:rPr lang="cs-CZ" sz="1100" dirty="0" smtClean="0">
                <a:solidFill>
                  <a:srgbClr val="111111"/>
                </a:solidFill>
                <a:latin typeface="Verdana" pitchFamily="34" charset="0"/>
              </a:rPr>
              <a:t> </a:t>
            </a:r>
            <a:r>
              <a:rPr lang="cs-CZ" sz="1100" dirty="0" err="1" smtClean="0">
                <a:solidFill>
                  <a:srgbClr val="111111"/>
                </a:solidFill>
                <a:latin typeface="Verdana" pitchFamily="34" charset="0"/>
              </a:rPr>
              <a:t>and</a:t>
            </a:r>
            <a:r>
              <a:rPr lang="cs-CZ" sz="1100" dirty="0" smtClean="0">
                <a:solidFill>
                  <a:srgbClr val="111111"/>
                </a:solidFill>
                <a:latin typeface="Verdana" pitchFamily="34" charset="0"/>
              </a:rPr>
              <a:t> </a:t>
            </a:r>
            <a:r>
              <a:rPr lang="cs-CZ" sz="1100" dirty="0" err="1" smtClean="0">
                <a:solidFill>
                  <a:srgbClr val="111111"/>
                </a:solidFill>
                <a:latin typeface="Verdana" pitchFamily="34" charset="0"/>
              </a:rPr>
              <a:t>industry</a:t>
            </a:r>
            <a:endParaRPr lang="cs-CZ" sz="1100" dirty="0" smtClean="0">
              <a:solidFill>
                <a:srgbClr val="111111"/>
              </a:solidFill>
              <a:latin typeface="Verdana" pitchFamily="34" charset="0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8EB1E-ADE9-434D-B4F3-1B71ACCEF7BC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dirty="0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2ECAAD9-96BD-4F8E-ABB4-1248755487CD}" type="slidenum">
              <a:rPr lang="cs-CZ" smtClean="0"/>
              <a:pPr/>
              <a:t>43</a:t>
            </a:fld>
            <a:endParaRPr lang="cs-CZ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dirty="0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FDAC2E3-73FF-4A98-9BFB-2F7A35719772}" type="slidenum">
              <a:rPr lang="cs-CZ" smtClean="0"/>
              <a:pPr/>
              <a:t>44</a:t>
            </a:fld>
            <a:endParaRPr lang="cs-CZ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dirty="0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FDAC2E3-73FF-4A98-9BFB-2F7A35719772}" type="slidenum">
              <a:rPr lang="cs-CZ" smtClean="0"/>
              <a:pPr/>
              <a:t>45</a:t>
            </a:fld>
            <a:endParaRPr lang="cs-CZ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dirty="0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FDAC2E3-73FF-4A98-9BFB-2F7A35719772}" type="slidenum">
              <a:rPr lang="cs-CZ" smtClean="0"/>
              <a:pPr/>
              <a:t>46</a:t>
            </a:fld>
            <a:endParaRPr lang="cs-CZ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dirty="0" smtClean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8D31306-6CBC-42EE-9FAB-6AB4888BE845}" type="slidenum">
              <a:rPr lang="cs-CZ" smtClean="0"/>
              <a:pPr/>
              <a:t>47</a:t>
            </a:fld>
            <a:endParaRPr lang="cs-CZ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dirty="0" smtClean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D772F60-7C14-4877-8C54-C10FA5DED874}" type="slidenum">
              <a:rPr lang="cs-CZ" smtClean="0"/>
              <a:pPr/>
              <a:t>48</a:t>
            </a:fld>
            <a:endParaRPr lang="cs-CZ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dirty="0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1870DD0-972A-408A-9575-5D27906D1A88}" type="slidenum">
              <a:rPr lang="cs-CZ" smtClean="0"/>
              <a:pPr/>
              <a:t>49</a:t>
            </a:fld>
            <a:endParaRPr lang="cs-CZ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dirty="0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1870DD0-972A-408A-9575-5D27906D1A88}" type="slidenum">
              <a:rPr lang="cs-CZ" smtClean="0"/>
              <a:pPr/>
              <a:t>50</a:t>
            </a:fld>
            <a:endParaRPr lang="cs-CZ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dirty="0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AA2FF0-761F-4499-BE59-54330792980B}" type="slidenum">
              <a:rPr lang="cs-CZ" smtClean="0"/>
              <a:pPr/>
              <a:t>51</a:t>
            </a:fld>
            <a:endParaRPr lang="cs-CZ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dirty="0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040CAA4-E9C8-49F6-97A7-F24E1882D6EA}" type="slidenum">
              <a:rPr lang="cs-CZ" smtClean="0"/>
              <a:pPr/>
              <a:t>52</a:t>
            </a:fld>
            <a:endParaRPr lang="cs-CZ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100" dirty="0" smtClean="0">
                <a:solidFill>
                  <a:srgbClr val="111111"/>
                </a:solidFill>
                <a:latin typeface="Verdana" pitchFamily="34" charset="0"/>
              </a:rPr>
              <a:t>Good </a:t>
            </a:r>
            <a:r>
              <a:rPr lang="cs-CZ" sz="1100" dirty="0" err="1" smtClean="0">
                <a:solidFill>
                  <a:srgbClr val="111111"/>
                </a:solidFill>
                <a:latin typeface="Verdana" pitchFamily="34" charset="0"/>
              </a:rPr>
              <a:t>for</a:t>
            </a:r>
            <a:r>
              <a:rPr lang="cs-CZ" sz="1100" dirty="0" smtClean="0">
                <a:solidFill>
                  <a:srgbClr val="111111"/>
                </a:solidFill>
                <a:latin typeface="Verdana" pitchFamily="34" charset="0"/>
              </a:rPr>
              <a:t> </a:t>
            </a:r>
            <a:r>
              <a:rPr lang="cs-CZ" sz="1100" dirty="0" err="1" smtClean="0">
                <a:solidFill>
                  <a:srgbClr val="111111"/>
                </a:solidFill>
                <a:latin typeface="Verdana" pitchFamily="34" charset="0"/>
              </a:rPr>
              <a:t>highways</a:t>
            </a:r>
            <a:r>
              <a:rPr lang="cs-CZ" sz="1100" dirty="0" smtClean="0">
                <a:solidFill>
                  <a:srgbClr val="111111"/>
                </a:solidFill>
                <a:latin typeface="Verdana" pitchFamily="34" charset="0"/>
              </a:rPr>
              <a:t>, </a:t>
            </a:r>
            <a:r>
              <a:rPr lang="cs-CZ" sz="1100" dirty="0" err="1" smtClean="0">
                <a:solidFill>
                  <a:srgbClr val="111111"/>
                </a:solidFill>
                <a:latin typeface="Verdana" pitchFamily="34" charset="0"/>
              </a:rPr>
              <a:t>oil</a:t>
            </a:r>
            <a:r>
              <a:rPr lang="cs-CZ" sz="1100" dirty="0" smtClean="0">
                <a:solidFill>
                  <a:srgbClr val="111111"/>
                </a:solidFill>
                <a:latin typeface="Verdana" pitchFamily="34" charset="0"/>
              </a:rPr>
              <a:t> </a:t>
            </a:r>
            <a:r>
              <a:rPr lang="cs-CZ" sz="1100" dirty="0" err="1" smtClean="0">
                <a:solidFill>
                  <a:srgbClr val="111111"/>
                </a:solidFill>
                <a:latin typeface="Verdana" pitchFamily="34" charset="0"/>
              </a:rPr>
              <a:t>fields</a:t>
            </a:r>
            <a:r>
              <a:rPr lang="cs-CZ" sz="1100" dirty="0" smtClean="0">
                <a:solidFill>
                  <a:srgbClr val="111111"/>
                </a:solidFill>
                <a:latin typeface="Verdana" pitchFamily="34" charset="0"/>
              </a:rPr>
              <a:t>, </a:t>
            </a:r>
            <a:r>
              <a:rPr lang="cs-CZ" sz="1100" dirty="0" err="1" smtClean="0">
                <a:solidFill>
                  <a:srgbClr val="111111"/>
                </a:solidFill>
                <a:latin typeface="Verdana" pitchFamily="34" charset="0"/>
              </a:rPr>
              <a:t>petrol</a:t>
            </a:r>
            <a:r>
              <a:rPr lang="cs-CZ" sz="1100" dirty="0" smtClean="0">
                <a:solidFill>
                  <a:srgbClr val="111111"/>
                </a:solidFill>
                <a:latin typeface="Verdana" pitchFamily="34" charset="0"/>
              </a:rPr>
              <a:t> </a:t>
            </a:r>
            <a:r>
              <a:rPr lang="cs-CZ" sz="1100" dirty="0" err="1" smtClean="0">
                <a:solidFill>
                  <a:srgbClr val="111111"/>
                </a:solidFill>
                <a:latin typeface="Verdana" pitchFamily="34" charset="0"/>
              </a:rPr>
              <a:t>stations</a:t>
            </a:r>
            <a:r>
              <a:rPr lang="cs-CZ" sz="1100" dirty="0" smtClean="0">
                <a:solidFill>
                  <a:srgbClr val="111111"/>
                </a:solidFill>
                <a:latin typeface="Verdana" pitchFamily="34" charset="0"/>
              </a:rPr>
              <a:t> </a:t>
            </a:r>
            <a:r>
              <a:rPr lang="cs-CZ" sz="1100" dirty="0" err="1" smtClean="0">
                <a:solidFill>
                  <a:srgbClr val="111111"/>
                </a:solidFill>
                <a:latin typeface="Verdana" pitchFamily="34" charset="0"/>
              </a:rPr>
              <a:t>or</a:t>
            </a:r>
            <a:r>
              <a:rPr lang="cs-CZ" sz="1100" dirty="0" smtClean="0">
                <a:solidFill>
                  <a:srgbClr val="111111"/>
                </a:solidFill>
                <a:latin typeface="Verdana" pitchFamily="34" charset="0"/>
              </a:rPr>
              <a:t> </a:t>
            </a:r>
            <a:r>
              <a:rPr lang="cs-CZ" sz="1100" dirty="0" err="1" smtClean="0">
                <a:solidFill>
                  <a:srgbClr val="111111"/>
                </a:solidFill>
                <a:latin typeface="Verdana" pitchFamily="34" charset="0"/>
              </a:rPr>
              <a:t>industry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8EB1E-ADE9-434D-B4F3-1B71ACCEF7BC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29123C3-D03D-4BB4-B601-E06ED0CE5A08}" type="slidenum">
              <a:rPr lang="cs-CZ" smtClean="0"/>
              <a:pPr/>
              <a:t>54</a:t>
            </a:fld>
            <a:endParaRPr lang="cs-CZ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dirty="0" smtClean="0"/>
          </a:p>
        </p:txBody>
      </p:sp>
      <p:sp>
        <p:nvSpPr>
          <p:cNvPr id="5734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5C40B22-0448-4E7C-894F-A496F0E62979}" type="slidenum">
              <a:rPr lang="cs-CZ" smtClean="0"/>
              <a:pPr/>
              <a:t>55</a:t>
            </a:fld>
            <a:endParaRPr lang="cs-CZ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dirty="0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1563B1F-58FF-4547-9581-295B1E8FEC5F}" type="slidenum">
              <a:rPr lang="cs-CZ" smtClean="0"/>
              <a:pPr/>
              <a:t>56</a:t>
            </a:fld>
            <a:endParaRPr lang="cs-CZ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dirty="0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348CD9F-70FE-4A5C-AA92-8871255D23A6}" type="slidenum">
              <a:rPr lang="cs-CZ" smtClean="0"/>
              <a:pPr/>
              <a:t>57</a:t>
            </a:fld>
            <a:endParaRPr lang="cs-CZ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dirty="0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75B3114-047F-4AC9-8FFD-8A39AEFCE9ED}" type="slidenum">
              <a:rPr lang="cs-CZ" smtClean="0"/>
              <a:pPr/>
              <a:t>58</a:t>
            </a:fld>
            <a:endParaRPr lang="cs-CZ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dirty="0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4012F5F-418B-4F2A-BF6F-AFFE4B321F21}" type="slidenum">
              <a:rPr lang="cs-CZ" smtClean="0"/>
              <a:pPr/>
              <a:t>59</a:t>
            </a:fld>
            <a:endParaRPr lang="cs-CZ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1A582C-50FD-4B32-AD1E-C721F5C5E0A2}" type="slidenum">
              <a:rPr lang="en-US" smtClean="0"/>
              <a:pPr/>
              <a:t>62</a:t>
            </a:fld>
            <a:endParaRPr lang="en-US" smtClean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7413"/>
          </a:xfrm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4417" indent="-224417" defTabSz="914310" eaLnBrk="1" hangingPunct="1">
              <a:spcBef>
                <a:spcPct val="0"/>
              </a:spcBef>
              <a:defRPr/>
            </a:pPr>
            <a:endParaRPr lang="en-GB" dirty="0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GB" dirty="0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568B308-7AE7-46BE-AC1E-3807A39F0C0D}" type="slidenum">
              <a:rPr lang="cs-CZ" smtClean="0"/>
              <a:pPr/>
              <a:t>63</a:t>
            </a:fld>
            <a:endParaRPr lang="cs-CZ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dirty="0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9540D04-C1C0-464F-8DC3-1DD1E6D7A177}" type="slidenum">
              <a:rPr lang="cs-CZ" smtClean="0"/>
              <a:pPr/>
              <a:t>64</a:t>
            </a:fld>
            <a:endParaRPr lang="cs-CZ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dirty="0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9540D04-C1C0-464F-8DC3-1DD1E6D7A177}" type="slidenum">
              <a:rPr lang="cs-CZ" smtClean="0"/>
              <a:pPr/>
              <a:t>65</a:t>
            </a:fld>
            <a:endParaRPr lang="cs-CZ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Good for small offices, residential,</a:t>
            </a:r>
            <a:r>
              <a:rPr lang="en-US" baseline="0" dirty="0" smtClean="0"/>
              <a:t> government, schools, retail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8EB1E-ADE9-434D-B4F3-1B71ACCEF7BC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D35698-69FC-4A43-B0CE-0EA140446D12}" type="slidenum">
              <a:rPr lang="en-US" smtClean="0">
                <a:latin typeface="Arial" pitchFamily="34" charset="0"/>
              </a:rPr>
              <a:pPr/>
              <a:t>87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5719" y="685728"/>
            <a:ext cx="5006564" cy="3428634"/>
          </a:xfrm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B10368-0171-474C-8792-A4782E3A8144}" type="slidenum">
              <a:rPr lang="en-US" smtClean="0">
                <a:latin typeface="Arial" pitchFamily="34" charset="0"/>
              </a:rPr>
              <a:pPr/>
              <a:t>89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5719" y="685728"/>
            <a:ext cx="5006564" cy="3428634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25719" y="685728"/>
            <a:ext cx="5006564" cy="3428634"/>
          </a:xfrm>
          <a:ln/>
        </p:spPr>
      </p:sp>
      <p:sp>
        <p:nvSpPr>
          <p:cNvPr id="4915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FontTx/>
              <a:buChar char="•"/>
            </a:pPr>
            <a:r>
              <a:rPr lang="en-GB" b="1" smtClean="0">
                <a:latin typeface="Arial" pitchFamily="34" charset="0"/>
              </a:rPr>
              <a:t> FAX and VoIP calls available in future Q2 (July 2012). </a:t>
            </a:r>
          </a:p>
          <a:p>
            <a:pPr>
              <a:buFontTx/>
              <a:buChar char="•"/>
            </a:pPr>
            <a:r>
              <a:rPr lang="en-GB" smtClean="0">
                <a:solidFill>
                  <a:srgbClr val="FF0000"/>
                </a:solidFill>
                <a:latin typeface="Arial" pitchFamily="34" charset="0"/>
              </a:rPr>
              <a:t> FXS port is already part of the HW (it is already implemented on the board, but is not working and also is hidden by label). FXS port will be only a question of SW upgrade. So each customer who bought it will be able in the future to have FAX or VoIP calls from analogue terminal working.</a:t>
            </a:r>
          </a:p>
          <a:p>
            <a:endParaRPr lang="en-GB" smtClean="0">
              <a:latin typeface="Arial" pitchFamily="34" charset="0"/>
            </a:endParaRPr>
          </a:p>
        </p:txBody>
      </p:sp>
      <p:sp>
        <p:nvSpPr>
          <p:cNvPr id="4915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7B1E82-2250-4328-B28D-A6CD9E22B601}" type="slidenum">
              <a:rPr lang="en-US" smtClean="0">
                <a:latin typeface="Arial" pitchFamily="34" charset="0"/>
              </a:rPr>
              <a:pPr/>
              <a:t>93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D95859-CDC9-4FFE-AAF2-D94CF2316F02}" type="slidenum">
              <a:rPr lang="en-US" smtClean="0">
                <a:latin typeface="Arial" pitchFamily="34" charset="0"/>
              </a:rPr>
              <a:pPr/>
              <a:t>94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5719" y="685728"/>
            <a:ext cx="5006564" cy="3428634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25719" y="685728"/>
            <a:ext cx="5006564" cy="3428634"/>
          </a:xfrm>
          <a:ln/>
        </p:spPr>
      </p:sp>
      <p:sp>
        <p:nvSpPr>
          <p:cNvPr id="51203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>
              <a:latin typeface="Arial" pitchFamily="34" charset="0"/>
            </a:endParaRPr>
          </a:p>
        </p:txBody>
      </p:sp>
      <p:sp>
        <p:nvSpPr>
          <p:cNvPr id="5120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5F9119-037E-4A32-87E8-A09BF76FCB1C}" type="slidenum">
              <a:rPr lang="en-US" smtClean="0">
                <a:latin typeface="Arial" pitchFamily="34" charset="0"/>
              </a:rPr>
              <a:pPr/>
              <a:t>95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25719" y="685728"/>
            <a:ext cx="5006564" cy="3428634"/>
          </a:xfrm>
          <a:ln/>
        </p:spPr>
      </p:sp>
      <p:sp>
        <p:nvSpPr>
          <p:cNvPr id="52227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>
                <a:latin typeface="Arial" pitchFamily="34" charset="0"/>
              </a:rPr>
              <a:t>Monitoring – sledování L1 a L2 (mezi PBX a PSTN) a následné info SMS až na 3 tel. Čísla</a:t>
            </a:r>
          </a:p>
          <a:p>
            <a:r>
              <a:rPr lang="cs-CZ" smtClean="0">
                <a:latin typeface="Arial" pitchFamily="34" charset="0"/>
              </a:rPr>
              <a:t>Současně brána posíla SMS keep alive – ( při výpadku jen propojí BRI porty – rele)</a:t>
            </a:r>
          </a:p>
          <a:p>
            <a:endParaRPr lang="cs-CZ" smtClean="0">
              <a:latin typeface="Arial" pitchFamily="34" charset="0"/>
            </a:endParaRPr>
          </a:p>
          <a:p>
            <a:r>
              <a:rPr lang="cs-CZ" smtClean="0">
                <a:latin typeface="Arial" pitchFamily="34" charset="0"/>
              </a:rPr>
              <a:t>Na VoIP jsou 4 kanály</a:t>
            </a:r>
            <a:endParaRPr lang="en-US" smtClean="0">
              <a:latin typeface="Arial" pitchFamily="34" charset="0"/>
            </a:endParaRPr>
          </a:p>
        </p:txBody>
      </p:sp>
      <p:sp>
        <p:nvSpPr>
          <p:cNvPr id="5222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B0A1C8-42F6-4A05-AC3B-DEFACA7DCEB3}" type="slidenum">
              <a:rPr lang="en-US" smtClean="0">
                <a:latin typeface="Arial" pitchFamily="34" charset="0"/>
              </a:rPr>
              <a:pPr/>
              <a:t>98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25719" y="685728"/>
            <a:ext cx="5006564" cy="3428634"/>
          </a:xfrm>
          <a:ln/>
        </p:spPr>
      </p:sp>
      <p:sp>
        <p:nvSpPr>
          <p:cNvPr id="5325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cs-CZ" smtClean="0">
                <a:latin typeface="Arial" pitchFamily="34" charset="0"/>
              </a:rPr>
              <a:t>LCR dvě destinace GSM, GSM, nebéo GSM,BRI (VoIP) a možný přepad do VoIP, nebo BRI</a:t>
            </a:r>
            <a:endParaRPr lang="en-US" smtClean="0">
              <a:latin typeface="Arial" pitchFamily="34" charset="0"/>
            </a:endParaRPr>
          </a:p>
        </p:txBody>
      </p:sp>
      <p:sp>
        <p:nvSpPr>
          <p:cNvPr id="5325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8ACF2E-A6F0-4195-A7CB-25E274E54453}" type="slidenum">
              <a:rPr lang="en-US" smtClean="0">
                <a:latin typeface="Arial" pitchFamily="34" charset="0"/>
              </a:rPr>
              <a:pPr/>
              <a:t>99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25719" y="685728"/>
            <a:ext cx="5006564" cy="3428634"/>
          </a:xfrm>
          <a:ln/>
        </p:spPr>
      </p:sp>
      <p:sp>
        <p:nvSpPr>
          <p:cNvPr id="5427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cs-CZ" smtClean="0">
                <a:latin typeface="Arial" pitchFamily="34" charset="0"/>
              </a:rPr>
              <a:t>Přes registraci, pokud registrace neodpoví, tak směrujeme na GSM (keep alive pakety)</a:t>
            </a:r>
            <a:endParaRPr lang="en-US" smtClean="0">
              <a:latin typeface="Arial" pitchFamily="34" charset="0"/>
            </a:endParaRPr>
          </a:p>
        </p:txBody>
      </p:sp>
      <p:sp>
        <p:nvSpPr>
          <p:cNvPr id="5427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F6CD89-ED2C-42BD-A42F-4F1045781346}" type="slidenum">
              <a:rPr lang="en-US" smtClean="0">
                <a:latin typeface="Arial" pitchFamily="34" charset="0"/>
              </a:rPr>
              <a:pPr/>
              <a:t>100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25719" y="685728"/>
            <a:ext cx="5006564" cy="3428634"/>
          </a:xfrm>
          <a:ln/>
        </p:spPr>
      </p:sp>
      <p:sp>
        <p:nvSpPr>
          <p:cNvPr id="5529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cs-CZ" smtClean="0">
                <a:latin typeface="Arial" pitchFamily="34" charset="0"/>
              </a:rPr>
              <a:t>Toto zatím není…..chcete to?</a:t>
            </a:r>
          </a:p>
          <a:p>
            <a:pPr eaLnBrk="1" hangingPunct="1">
              <a:spcBef>
                <a:spcPct val="0"/>
              </a:spcBef>
            </a:pPr>
            <a:r>
              <a:rPr lang="cs-CZ" smtClean="0">
                <a:latin typeface="Arial" pitchFamily="34" charset="0"/>
              </a:rPr>
              <a:t>Michal to chce smazat!!!!</a:t>
            </a:r>
            <a:endParaRPr lang="en-US" smtClean="0">
              <a:latin typeface="Arial" pitchFamily="34" charset="0"/>
            </a:endParaRPr>
          </a:p>
        </p:txBody>
      </p:sp>
      <p:sp>
        <p:nvSpPr>
          <p:cNvPr id="5530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73A811-53E4-47AC-9E53-FBFE9D68E8D4}" type="slidenum">
              <a:rPr lang="en-US" smtClean="0">
                <a:latin typeface="Arial" pitchFamily="34" charset="0"/>
              </a:rPr>
              <a:pPr/>
              <a:t>101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25719" y="685728"/>
            <a:ext cx="5006564" cy="3428634"/>
          </a:xfrm>
          <a:ln/>
        </p:spPr>
      </p:sp>
      <p:sp>
        <p:nvSpPr>
          <p:cNvPr id="56323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>
                <a:latin typeface="Arial" pitchFamily="34" charset="0"/>
              </a:rPr>
              <a:t>4 SIM, je možné dělat LCR</a:t>
            </a:r>
          </a:p>
          <a:p>
            <a:r>
              <a:rPr lang="cs-CZ" smtClean="0">
                <a:latin typeface="Arial" pitchFamily="34" charset="0"/>
              </a:rPr>
              <a:t>Jinak to jsou 4 x EasyGate v jednom…</a:t>
            </a:r>
          </a:p>
          <a:p>
            <a:r>
              <a:rPr lang="cs-CZ" smtClean="0">
                <a:latin typeface="Arial" pitchFamily="34" charset="0"/>
              </a:rPr>
              <a:t>Není to ústředna</a:t>
            </a:r>
          </a:p>
          <a:p>
            <a:r>
              <a:rPr lang="cs-CZ" smtClean="0">
                <a:latin typeface="Arial" pitchFamily="34" charset="0"/>
              </a:rPr>
              <a:t>IP – GSM</a:t>
            </a:r>
          </a:p>
          <a:p>
            <a:r>
              <a:rPr lang="cs-CZ" smtClean="0">
                <a:latin typeface="Arial" pitchFamily="34" charset="0"/>
              </a:rPr>
              <a:t> nebo FXS – GSM –</a:t>
            </a:r>
          </a:p>
          <a:p>
            <a:r>
              <a:rPr lang="cs-CZ" smtClean="0">
                <a:latin typeface="Arial" pitchFamily="34" charset="0"/>
              </a:rPr>
              <a:t>Vnitřek VBN – web interface</a:t>
            </a:r>
          </a:p>
          <a:p>
            <a:r>
              <a:rPr lang="cs-CZ" smtClean="0">
                <a:latin typeface="Arial" pitchFamily="34" charset="0"/>
              </a:rPr>
              <a:t>VoIP rozhrani je licencované – Licence VoIP pro 4 kanály</a:t>
            </a:r>
            <a:endParaRPr lang="en-US" smtClean="0">
              <a:latin typeface="Arial" pitchFamily="34" charset="0"/>
            </a:endParaRPr>
          </a:p>
        </p:txBody>
      </p:sp>
      <p:sp>
        <p:nvSpPr>
          <p:cNvPr id="5632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C0F454-0C0B-44C5-A444-06053D6A3F06}" type="slidenum">
              <a:rPr lang="en-US" smtClean="0">
                <a:latin typeface="Arial" pitchFamily="34" charset="0"/>
              </a:rPr>
              <a:pPr/>
              <a:t>102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44083">
              <a:defRPr/>
            </a:pPr>
            <a:r>
              <a:rPr lang="cs-CZ" sz="1100" dirty="0" err="1" smtClean="0">
                <a:solidFill>
                  <a:srgbClr val="111111"/>
                </a:solidFill>
                <a:latin typeface="Verdana" pitchFamily="34" charset="0"/>
              </a:rPr>
              <a:t>Suitable</a:t>
            </a:r>
            <a:r>
              <a:rPr lang="cs-CZ" sz="1100" dirty="0" smtClean="0">
                <a:solidFill>
                  <a:srgbClr val="111111"/>
                </a:solidFill>
                <a:latin typeface="Verdana" pitchFamily="34" charset="0"/>
              </a:rPr>
              <a:t> </a:t>
            </a:r>
            <a:r>
              <a:rPr lang="cs-CZ" sz="1100" dirty="0" err="1" smtClean="0">
                <a:solidFill>
                  <a:srgbClr val="111111"/>
                </a:solidFill>
                <a:latin typeface="Verdana" pitchFamily="34" charset="0"/>
              </a:rPr>
              <a:t>for</a:t>
            </a:r>
            <a:r>
              <a:rPr lang="cs-CZ" sz="1100" dirty="0" smtClean="0">
                <a:solidFill>
                  <a:srgbClr val="111111"/>
                </a:solidFill>
                <a:latin typeface="Verdana" pitchFamily="34" charset="0"/>
              </a:rPr>
              <a:t> </a:t>
            </a:r>
            <a:r>
              <a:rPr lang="cs-CZ" sz="1100" dirty="0" err="1" smtClean="0">
                <a:solidFill>
                  <a:srgbClr val="111111"/>
                </a:solidFill>
                <a:latin typeface="Verdana" pitchFamily="34" charset="0"/>
              </a:rPr>
              <a:t>buildings</a:t>
            </a:r>
            <a:r>
              <a:rPr lang="cs-CZ" sz="1100" dirty="0" smtClean="0">
                <a:solidFill>
                  <a:srgbClr val="111111"/>
                </a:solidFill>
                <a:latin typeface="Verdana" pitchFamily="34" charset="0"/>
              </a:rPr>
              <a:t>, </a:t>
            </a:r>
            <a:r>
              <a:rPr lang="cs-CZ" sz="1100" dirty="0" err="1" smtClean="0">
                <a:solidFill>
                  <a:srgbClr val="111111"/>
                </a:solidFill>
                <a:latin typeface="Verdana" pitchFamily="34" charset="0"/>
              </a:rPr>
              <a:t>offices</a:t>
            </a:r>
            <a:r>
              <a:rPr lang="cs-CZ" sz="1100" dirty="0" smtClean="0">
                <a:solidFill>
                  <a:srgbClr val="111111"/>
                </a:solidFill>
                <a:latin typeface="Verdana" pitchFamily="34" charset="0"/>
              </a:rPr>
              <a:t>, </a:t>
            </a:r>
            <a:r>
              <a:rPr lang="cs-CZ" sz="1100" dirty="0" err="1" smtClean="0">
                <a:solidFill>
                  <a:srgbClr val="111111"/>
                </a:solidFill>
                <a:latin typeface="Verdana" pitchFamily="34" charset="0"/>
              </a:rPr>
              <a:t>retail</a:t>
            </a:r>
            <a:r>
              <a:rPr lang="cs-CZ" sz="1100" dirty="0" smtClean="0">
                <a:solidFill>
                  <a:srgbClr val="111111"/>
                </a:solidFill>
                <a:latin typeface="Verdana" pitchFamily="34" charset="0"/>
              </a:rPr>
              <a:t> </a:t>
            </a:r>
            <a:r>
              <a:rPr lang="cs-CZ" sz="1100" dirty="0" err="1" smtClean="0">
                <a:solidFill>
                  <a:srgbClr val="111111"/>
                </a:solidFill>
                <a:latin typeface="Verdana" pitchFamily="34" charset="0"/>
              </a:rPr>
              <a:t>stores</a:t>
            </a:r>
            <a:r>
              <a:rPr lang="cs-CZ" sz="1100" dirty="0" smtClean="0">
                <a:solidFill>
                  <a:srgbClr val="111111"/>
                </a:solidFill>
                <a:latin typeface="Verdana" pitchFamily="34" charset="0"/>
              </a:rPr>
              <a:t> </a:t>
            </a:r>
            <a:r>
              <a:rPr lang="cs-CZ" sz="1100" dirty="0" err="1" smtClean="0">
                <a:solidFill>
                  <a:srgbClr val="111111"/>
                </a:solidFill>
                <a:latin typeface="Verdana" pitchFamily="34" charset="0"/>
              </a:rPr>
              <a:t>and</a:t>
            </a:r>
            <a:r>
              <a:rPr lang="cs-CZ" sz="1100" dirty="0" smtClean="0">
                <a:solidFill>
                  <a:srgbClr val="111111"/>
                </a:solidFill>
                <a:latin typeface="Verdana" pitchFamily="34" charset="0"/>
              </a:rPr>
              <a:t> </a:t>
            </a:r>
            <a:r>
              <a:rPr lang="cs-CZ" sz="1100" dirty="0" err="1" smtClean="0">
                <a:solidFill>
                  <a:srgbClr val="111111"/>
                </a:solidFill>
                <a:latin typeface="Verdana" pitchFamily="34" charset="0"/>
              </a:rPr>
              <a:t>homes</a:t>
            </a:r>
            <a:endParaRPr lang="en-US" sz="1100" dirty="0" smtClean="0">
              <a:solidFill>
                <a:srgbClr val="11111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8EB1E-ADE9-434D-B4F3-1B71ACCEF7BC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25719" y="685728"/>
            <a:ext cx="5006564" cy="3428634"/>
          </a:xfrm>
          <a:ln/>
        </p:spPr>
      </p:sp>
      <p:sp>
        <p:nvSpPr>
          <p:cNvPr id="57347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cs-CZ" smtClean="0">
                <a:latin typeface="Arial" pitchFamily="34" charset="0"/>
              </a:rPr>
              <a:t>I z VoiP do UMTS/GSM také i do analogu</a:t>
            </a:r>
            <a:endParaRPr lang="en-US" smtClean="0">
              <a:latin typeface="Arial" pitchFamily="34" charset="0"/>
            </a:endParaRPr>
          </a:p>
        </p:txBody>
      </p:sp>
      <p:sp>
        <p:nvSpPr>
          <p:cNvPr id="5734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78E331-BBBD-4D51-A036-9897B621BD45}" type="slidenum">
              <a:rPr lang="en-US" smtClean="0">
                <a:latin typeface="Arial" pitchFamily="34" charset="0"/>
              </a:rPr>
              <a:pPr/>
              <a:t>103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25719" y="685728"/>
            <a:ext cx="5006564" cy="3428634"/>
          </a:xfrm>
          <a:ln/>
        </p:spPr>
      </p:sp>
      <p:sp>
        <p:nvSpPr>
          <p:cNvPr id="5837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pitchFamily="34" charset="0"/>
            </a:endParaRPr>
          </a:p>
        </p:txBody>
      </p:sp>
      <p:sp>
        <p:nvSpPr>
          <p:cNvPr id="5837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48472F-1921-4F63-A8FB-03CAF109E69C}" type="slidenum">
              <a:rPr lang="en-US" smtClean="0">
                <a:latin typeface="Arial" pitchFamily="34" charset="0"/>
              </a:rPr>
              <a:pPr/>
              <a:t>104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25719" y="685728"/>
            <a:ext cx="5006564" cy="3428634"/>
          </a:xfrm>
          <a:ln/>
        </p:spPr>
      </p:sp>
      <p:sp>
        <p:nvSpPr>
          <p:cNvPr id="5939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>
                <a:latin typeface="Arial" pitchFamily="34" charset="0"/>
              </a:rPr>
              <a:t>Časové podmínky..až 90 časových podmínke </a:t>
            </a:r>
            <a:r>
              <a:rPr lang="en-US" smtClean="0">
                <a:latin typeface="Arial" pitchFamily="34" charset="0"/>
              </a:rPr>
              <a:t>~po</a:t>
            </a:r>
            <a:r>
              <a:rPr lang="cs-CZ" smtClean="0">
                <a:latin typeface="Arial" pitchFamily="34" charset="0"/>
              </a:rPr>
              <a:t>čtu řádku v LCR</a:t>
            </a:r>
            <a:endParaRPr lang="en-US" smtClean="0">
              <a:latin typeface="Arial" pitchFamily="34" charset="0"/>
            </a:endParaRPr>
          </a:p>
        </p:txBody>
      </p:sp>
      <p:sp>
        <p:nvSpPr>
          <p:cNvPr id="5939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91F984-367B-4DC8-A76C-794C8D309FCE}" type="slidenum">
              <a:rPr lang="en-US" smtClean="0">
                <a:latin typeface="Arial" pitchFamily="34" charset="0"/>
              </a:rPr>
              <a:pPr/>
              <a:t>105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>
                <a:latin typeface="Arial" pitchFamily="34" charset="0"/>
              </a:rPr>
              <a:t>Potřeby firem, kterým by se řešení od 2N mohlo hodit a mohlo bby jim přinést úsporu času, peněz atd…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7702AA-9A1D-4B50-A876-ED13B73A7260}" type="slidenum">
              <a:rPr lang="en-US" smtClean="0"/>
              <a:pPr>
                <a:defRPr/>
              </a:pPr>
              <a:t>109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>
                <a:latin typeface="Arial" pitchFamily="34" charset="0"/>
              </a:rPr>
              <a:t>Klasická firemní telekomunikační infrastruktura. Otazníkem jsou označeny požadavky, které stávající řešení není schopné realizovat.</a:t>
            </a:r>
          </a:p>
          <a:p>
            <a:r>
              <a:rPr lang="cs-CZ" smtClean="0">
                <a:latin typeface="Arial" pitchFamily="34" charset="0"/>
              </a:rPr>
              <a:t>Současně tuto strukturu nechtějí zákazníci „bourat“ neb do ni docela dost investovali…ideálně by mohli celou strukturu jen rozšířit.</a:t>
            </a:r>
          </a:p>
          <a:p>
            <a:endParaRPr lang="cs-CZ" smtClean="0">
              <a:latin typeface="Arial" pitchFamily="34" charset="0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C555AEB-6B77-4B15-B19E-C9B03CB13A56}" type="slidenum">
              <a:rPr lang="en-US" smtClean="0"/>
              <a:pPr>
                <a:defRPr/>
              </a:pPr>
              <a:t>113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>
                <a:latin typeface="Arial" pitchFamily="34" charset="0"/>
              </a:rPr>
              <a:t>Řešení od 2N. Nový NS včetně kontktního centra, ERM a sw pro správu nahrávek.</a:t>
            </a:r>
          </a:p>
          <a:p>
            <a:r>
              <a:rPr lang="cs-CZ" smtClean="0">
                <a:latin typeface="Arial" pitchFamily="34" charset="0"/>
              </a:rPr>
              <a:t>Již možnost připojení Intercomů  astanic Mobility extension a podpora vlastností v modrých oválech.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7DB7A7-DEB5-461C-BC1F-E885EF517525}" type="slidenum">
              <a:rPr lang="en-US" smtClean="0"/>
              <a:pPr>
                <a:defRPr/>
              </a:pPr>
              <a:t>114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>
                <a:latin typeface="Arial" pitchFamily="34" charset="0"/>
              </a:rPr>
              <a:t>Řešení od 2N. PBX Booster včetně kontktního centra, ERM a sw pro správu nahrávek.</a:t>
            </a:r>
          </a:p>
          <a:p>
            <a:r>
              <a:rPr lang="cs-CZ" smtClean="0">
                <a:latin typeface="Arial" pitchFamily="34" charset="0"/>
              </a:rPr>
              <a:t>Již možnost připojení Intercomů  astanic Mobility extension a podpora vlastností v modrých oválech.</a:t>
            </a:r>
          </a:p>
          <a:p>
            <a:endParaRPr lang="cs-CZ" smtClean="0">
              <a:latin typeface="Arial" pitchFamily="34" charset="0"/>
            </a:endParaRPr>
          </a:p>
          <a:p>
            <a:endParaRPr lang="cs-CZ" smtClean="0">
              <a:latin typeface="Arial" pitchFamily="34" charset="0"/>
            </a:endParaRPr>
          </a:p>
          <a:p>
            <a:r>
              <a:rPr lang="cs-CZ" smtClean="0">
                <a:latin typeface="Arial" pitchFamily="34" charset="0"/>
              </a:rPr>
              <a:t>Rozšíření stávajícho řešení o NS jako PBX Booster. Zákazník nepříjde o své stávající řešení, tzn pošetří již investované investice.</a:t>
            </a:r>
          </a:p>
          <a:p>
            <a:r>
              <a:rPr lang="cs-CZ" smtClean="0">
                <a:latin typeface="Arial" pitchFamily="34" charset="0"/>
              </a:rPr>
              <a:t>Pokud bude mít volný vhodný server – znaméná to jen jedno zařízení do sítě navíc ( tím je PBX booster)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85C3EC5-0113-4DC4-B263-DA1D1AC81367}" type="slidenum">
              <a:rPr lang="en-US" smtClean="0"/>
              <a:pPr>
                <a:defRPr/>
              </a:pPr>
              <a:t>115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>
                <a:latin typeface="Arial" pitchFamily="34" charset="0"/>
              </a:rPr>
              <a:t>Poznámka o jen jedno zařízení navíc ( viz poznámka v předchozím slajdu)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DE5587-8AD1-45ED-86C1-594B0FF5876E}" type="slidenum">
              <a:rPr lang="en-US" smtClean="0"/>
              <a:pPr>
                <a:defRPr/>
              </a:pPr>
              <a:t>116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>
              <a:latin typeface="Arial" pitchFamily="34" charset="0"/>
            </a:endParaRPr>
          </a:p>
        </p:txBody>
      </p:sp>
      <p:sp>
        <p:nvSpPr>
          <p:cNvPr id="32772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6E3A6DD-225F-42AA-854E-F411C86CD91B}" type="slidenum">
              <a:rPr lang="en-US" smtClean="0">
                <a:latin typeface="Arial" pitchFamily="34" charset="0"/>
              </a:rPr>
              <a:pPr>
                <a:defRPr/>
              </a:pPr>
              <a:t>117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>
              <a:latin typeface="Arial" pitchFamily="34" charset="0"/>
            </a:endParaRPr>
          </a:p>
        </p:txBody>
      </p:sp>
      <p:sp>
        <p:nvSpPr>
          <p:cNvPr id="32772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869394-5589-46F5-A060-7BED68CC5C85}" type="slidenum">
              <a:rPr lang="en-US" smtClean="0">
                <a:latin typeface="Arial" pitchFamily="34" charset="0"/>
              </a:rPr>
              <a:pPr>
                <a:defRPr/>
              </a:pPr>
              <a:t>118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44083">
              <a:defRPr/>
            </a:pPr>
            <a:r>
              <a:rPr lang="cs-CZ" sz="1100" dirty="0" err="1" smtClean="0">
                <a:solidFill>
                  <a:srgbClr val="111111"/>
                </a:solidFill>
                <a:latin typeface="Verdana" pitchFamily="34" charset="0"/>
              </a:rPr>
              <a:t>Suitable</a:t>
            </a:r>
            <a:r>
              <a:rPr lang="cs-CZ" sz="1100" dirty="0" smtClean="0">
                <a:solidFill>
                  <a:srgbClr val="111111"/>
                </a:solidFill>
                <a:latin typeface="Verdana" pitchFamily="34" charset="0"/>
              </a:rPr>
              <a:t> </a:t>
            </a:r>
            <a:r>
              <a:rPr lang="cs-CZ" sz="1100" dirty="0" err="1" smtClean="0">
                <a:solidFill>
                  <a:srgbClr val="111111"/>
                </a:solidFill>
                <a:latin typeface="Verdana" pitchFamily="34" charset="0"/>
              </a:rPr>
              <a:t>for</a:t>
            </a:r>
            <a:r>
              <a:rPr lang="cs-CZ" sz="1100" dirty="0" smtClean="0">
                <a:solidFill>
                  <a:srgbClr val="111111"/>
                </a:solidFill>
                <a:latin typeface="Verdana" pitchFamily="34" charset="0"/>
              </a:rPr>
              <a:t> </a:t>
            </a:r>
            <a:r>
              <a:rPr lang="cs-CZ" sz="1100" dirty="0" err="1" smtClean="0">
                <a:solidFill>
                  <a:srgbClr val="111111"/>
                </a:solidFill>
                <a:latin typeface="Verdana" pitchFamily="34" charset="0"/>
              </a:rPr>
              <a:t>buildings</a:t>
            </a:r>
            <a:r>
              <a:rPr lang="cs-CZ" sz="1100" dirty="0" smtClean="0">
                <a:solidFill>
                  <a:srgbClr val="111111"/>
                </a:solidFill>
                <a:latin typeface="Verdana" pitchFamily="34" charset="0"/>
              </a:rPr>
              <a:t>, </a:t>
            </a:r>
            <a:r>
              <a:rPr lang="cs-CZ" sz="1100" dirty="0" err="1" smtClean="0">
                <a:solidFill>
                  <a:srgbClr val="111111"/>
                </a:solidFill>
                <a:latin typeface="Verdana" pitchFamily="34" charset="0"/>
              </a:rPr>
              <a:t>offices</a:t>
            </a:r>
            <a:r>
              <a:rPr lang="cs-CZ" sz="1100" dirty="0" smtClean="0">
                <a:solidFill>
                  <a:srgbClr val="111111"/>
                </a:solidFill>
                <a:latin typeface="Verdana" pitchFamily="34" charset="0"/>
              </a:rPr>
              <a:t>, </a:t>
            </a:r>
            <a:r>
              <a:rPr lang="cs-CZ" sz="1100" dirty="0" err="1" smtClean="0">
                <a:solidFill>
                  <a:srgbClr val="111111"/>
                </a:solidFill>
                <a:latin typeface="Verdana" pitchFamily="34" charset="0"/>
              </a:rPr>
              <a:t>retail</a:t>
            </a:r>
            <a:r>
              <a:rPr lang="cs-CZ" sz="1100" dirty="0" smtClean="0">
                <a:solidFill>
                  <a:srgbClr val="111111"/>
                </a:solidFill>
                <a:latin typeface="Verdana" pitchFamily="34" charset="0"/>
              </a:rPr>
              <a:t> </a:t>
            </a:r>
            <a:r>
              <a:rPr lang="cs-CZ" sz="1100" dirty="0" err="1" smtClean="0">
                <a:solidFill>
                  <a:srgbClr val="111111"/>
                </a:solidFill>
                <a:latin typeface="Verdana" pitchFamily="34" charset="0"/>
              </a:rPr>
              <a:t>stores</a:t>
            </a:r>
            <a:r>
              <a:rPr lang="cs-CZ" sz="1100" dirty="0" smtClean="0">
                <a:solidFill>
                  <a:srgbClr val="111111"/>
                </a:solidFill>
                <a:latin typeface="Verdana" pitchFamily="34" charset="0"/>
              </a:rPr>
              <a:t> </a:t>
            </a:r>
            <a:r>
              <a:rPr lang="cs-CZ" sz="1100" dirty="0" err="1" smtClean="0">
                <a:solidFill>
                  <a:srgbClr val="111111"/>
                </a:solidFill>
                <a:latin typeface="Verdana" pitchFamily="34" charset="0"/>
              </a:rPr>
              <a:t>and</a:t>
            </a:r>
            <a:r>
              <a:rPr lang="cs-CZ" sz="1100" dirty="0" smtClean="0">
                <a:solidFill>
                  <a:srgbClr val="111111"/>
                </a:solidFill>
                <a:latin typeface="Verdana" pitchFamily="34" charset="0"/>
              </a:rPr>
              <a:t> </a:t>
            </a:r>
            <a:r>
              <a:rPr lang="cs-CZ" sz="1100" dirty="0" err="1" smtClean="0">
                <a:solidFill>
                  <a:srgbClr val="111111"/>
                </a:solidFill>
                <a:latin typeface="Verdana" pitchFamily="34" charset="0"/>
              </a:rPr>
              <a:t>homes</a:t>
            </a:r>
            <a:endParaRPr lang="en-US" sz="1100" dirty="0" smtClean="0">
              <a:solidFill>
                <a:srgbClr val="11111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8EB1E-ADE9-434D-B4F3-1B71ACCEF7BC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cs-CZ" smtClean="0">
                <a:latin typeface="Arial" pitchFamily="34" charset="0"/>
              </a:rPr>
              <a:t>Možnost detailnějšího popisu jednoho ze scénářu – otázka na marketing.</a:t>
            </a:r>
          </a:p>
        </p:txBody>
      </p:sp>
      <p:sp>
        <p:nvSpPr>
          <p:cNvPr id="32772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8C811DB-2B12-4268-9E91-F4557ED832A1}" type="slidenum">
              <a:rPr lang="en-US" smtClean="0">
                <a:latin typeface="Arial" pitchFamily="34" charset="0"/>
              </a:rPr>
              <a:pPr>
                <a:defRPr/>
              </a:pPr>
              <a:t>119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>
              <a:latin typeface="Arial" pitchFamily="34" charset="0"/>
            </a:endParaRPr>
          </a:p>
        </p:txBody>
      </p:sp>
      <p:sp>
        <p:nvSpPr>
          <p:cNvPr id="32772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7F4483-5577-450B-B2CD-11A786D074A2}" type="slidenum">
              <a:rPr lang="en-US" smtClean="0">
                <a:latin typeface="Arial" pitchFamily="34" charset="0"/>
              </a:rPr>
              <a:pPr>
                <a:defRPr/>
              </a:pPr>
              <a:t>120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44083">
              <a:defRPr/>
            </a:pPr>
            <a:r>
              <a:rPr lang="cs-CZ" sz="1100" dirty="0" err="1" smtClean="0">
                <a:solidFill>
                  <a:srgbClr val="111111"/>
                </a:solidFill>
                <a:latin typeface="Verdana" pitchFamily="34" charset="0"/>
              </a:rPr>
              <a:t>Suitable</a:t>
            </a:r>
            <a:r>
              <a:rPr lang="cs-CZ" sz="1100" dirty="0" smtClean="0">
                <a:solidFill>
                  <a:srgbClr val="111111"/>
                </a:solidFill>
                <a:latin typeface="Verdana" pitchFamily="34" charset="0"/>
              </a:rPr>
              <a:t> </a:t>
            </a:r>
            <a:r>
              <a:rPr lang="cs-CZ" sz="1100" dirty="0" err="1" smtClean="0">
                <a:solidFill>
                  <a:srgbClr val="111111"/>
                </a:solidFill>
                <a:latin typeface="Verdana" pitchFamily="34" charset="0"/>
              </a:rPr>
              <a:t>for</a:t>
            </a:r>
            <a:r>
              <a:rPr lang="cs-CZ" sz="1100" dirty="0" smtClean="0">
                <a:solidFill>
                  <a:srgbClr val="111111"/>
                </a:solidFill>
                <a:latin typeface="Verdana" pitchFamily="34" charset="0"/>
              </a:rPr>
              <a:t> </a:t>
            </a:r>
            <a:r>
              <a:rPr lang="cs-CZ" sz="1100" dirty="0" err="1" smtClean="0">
                <a:solidFill>
                  <a:srgbClr val="111111"/>
                </a:solidFill>
                <a:latin typeface="Verdana" pitchFamily="34" charset="0"/>
              </a:rPr>
              <a:t>buildings</a:t>
            </a:r>
            <a:r>
              <a:rPr lang="cs-CZ" sz="1100" dirty="0" smtClean="0">
                <a:solidFill>
                  <a:srgbClr val="111111"/>
                </a:solidFill>
                <a:latin typeface="Verdana" pitchFamily="34" charset="0"/>
              </a:rPr>
              <a:t>, </a:t>
            </a:r>
            <a:r>
              <a:rPr lang="cs-CZ" sz="1100" dirty="0" err="1" smtClean="0">
                <a:solidFill>
                  <a:srgbClr val="111111"/>
                </a:solidFill>
                <a:latin typeface="Verdana" pitchFamily="34" charset="0"/>
              </a:rPr>
              <a:t>offices</a:t>
            </a:r>
            <a:r>
              <a:rPr lang="cs-CZ" sz="1100" dirty="0" smtClean="0">
                <a:solidFill>
                  <a:srgbClr val="111111"/>
                </a:solidFill>
                <a:latin typeface="Verdana" pitchFamily="34" charset="0"/>
              </a:rPr>
              <a:t>, </a:t>
            </a:r>
            <a:r>
              <a:rPr lang="cs-CZ" sz="1100" dirty="0" err="1" smtClean="0">
                <a:solidFill>
                  <a:srgbClr val="111111"/>
                </a:solidFill>
                <a:latin typeface="Verdana" pitchFamily="34" charset="0"/>
              </a:rPr>
              <a:t>retail</a:t>
            </a:r>
            <a:r>
              <a:rPr lang="cs-CZ" sz="1100" dirty="0" smtClean="0">
                <a:solidFill>
                  <a:srgbClr val="111111"/>
                </a:solidFill>
                <a:latin typeface="Verdana" pitchFamily="34" charset="0"/>
              </a:rPr>
              <a:t> </a:t>
            </a:r>
            <a:r>
              <a:rPr lang="cs-CZ" sz="1100" dirty="0" err="1" smtClean="0">
                <a:solidFill>
                  <a:srgbClr val="111111"/>
                </a:solidFill>
                <a:latin typeface="Verdana" pitchFamily="34" charset="0"/>
              </a:rPr>
              <a:t>stores</a:t>
            </a:r>
            <a:r>
              <a:rPr lang="cs-CZ" sz="1100" dirty="0" smtClean="0">
                <a:solidFill>
                  <a:srgbClr val="111111"/>
                </a:solidFill>
                <a:latin typeface="Verdana" pitchFamily="34" charset="0"/>
              </a:rPr>
              <a:t> </a:t>
            </a:r>
            <a:r>
              <a:rPr lang="cs-CZ" sz="1100" dirty="0" err="1" smtClean="0">
                <a:solidFill>
                  <a:srgbClr val="111111"/>
                </a:solidFill>
                <a:latin typeface="Verdana" pitchFamily="34" charset="0"/>
              </a:rPr>
              <a:t>and</a:t>
            </a:r>
            <a:r>
              <a:rPr lang="cs-CZ" sz="1100" dirty="0" smtClean="0">
                <a:solidFill>
                  <a:srgbClr val="111111"/>
                </a:solidFill>
                <a:latin typeface="Verdana" pitchFamily="34" charset="0"/>
              </a:rPr>
              <a:t> </a:t>
            </a:r>
            <a:r>
              <a:rPr lang="cs-CZ" sz="1100" dirty="0" err="1" smtClean="0">
                <a:solidFill>
                  <a:srgbClr val="111111"/>
                </a:solidFill>
                <a:latin typeface="Verdana" pitchFamily="34" charset="0"/>
              </a:rPr>
              <a:t>homes</a:t>
            </a:r>
            <a:endParaRPr lang="en-US" sz="1100" dirty="0" smtClean="0">
              <a:solidFill>
                <a:srgbClr val="11111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8EB1E-ADE9-434D-B4F3-1B71ACCEF7BC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44083">
              <a:defRPr/>
            </a:pPr>
            <a:r>
              <a:rPr lang="cs-CZ" sz="1100" dirty="0" err="1" smtClean="0">
                <a:solidFill>
                  <a:srgbClr val="111111"/>
                </a:solidFill>
                <a:latin typeface="Verdana" pitchFamily="34" charset="0"/>
              </a:rPr>
              <a:t>Suitable</a:t>
            </a:r>
            <a:r>
              <a:rPr lang="cs-CZ" sz="1100" dirty="0" smtClean="0">
                <a:solidFill>
                  <a:srgbClr val="111111"/>
                </a:solidFill>
                <a:latin typeface="Verdana" pitchFamily="34" charset="0"/>
              </a:rPr>
              <a:t> </a:t>
            </a:r>
            <a:r>
              <a:rPr lang="cs-CZ" sz="1100" dirty="0" err="1" smtClean="0">
                <a:solidFill>
                  <a:srgbClr val="111111"/>
                </a:solidFill>
                <a:latin typeface="Verdana" pitchFamily="34" charset="0"/>
              </a:rPr>
              <a:t>for</a:t>
            </a:r>
            <a:r>
              <a:rPr lang="cs-CZ" sz="1100" dirty="0" smtClean="0">
                <a:solidFill>
                  <a:srgbClr val="111111"/>
                </a:solidFill>
                <a:latin typeface="Verdana" pitchFamily="34" charset="0"/>
              </a:rPr>
              <a:t> </a:t>
            </a:r>
            <a:r>
              <a:rPr lang="cs-CZ" sz="1100" dirty="0" err="1" smtClean="0">
                <a:solidFill>
                  <a:srgbClr val="111111"/>
                </a:solidFill>
                <a:latin typeface="Verdana" pitchFamily="34" charset="0"/>
              </a:rPr>
              <a:t>buildings</a:t>
            </a:r>
            <a:r>
              <a:rPr lang="cs-CZ" sz="1100" dirty="0" smtClean="0">
                <a:solidFill>
                  <a:srgbClr val="111111"/>
                </a:solidFill>
                <a:latin typeface="Verdana" pitchFamily="34" charset="0"/>
              </a:rPr>
              <a:t>, </a:t>
            </a:r>
            <a:r>
              <a:rPr lang="cs-CZ" sz="1100" dirty="0" err="1" smtClean="0">
                <a:solidFill>
                  <a:srgbClr val="111111"/>
                </a:solidFill>
                <a:latin typeface="Verdana" pitchFamily="34" charset="0"/>
              </a:rPr>
              <a:t>offices</a:t>
            </a:r>
            <a:r>
              <a:rPr lang="cs-CZ" sz="1100" dirty="0" smtClean="0">
                <a:solidFill>
                  <a:srgbClr val="111111"/>
                </a:solidFill>
                <a:latin typeface="Verdana" pitchFamily="34" charset="0"/>
              </a:rPr>
              <a:t>, </a:t>
            </a:r>
            <a:r>
              <a:rPr lang="cs-CZ" sz="1100" dirty="0" err="1" smtClean="0">
                <a:solidFill>
                  <a:srgbClr val="111111"/>
                </a:solidFill>
                <a:latin typeface="Verdana" pitchFamily="34" charset="0"/>
              </a:rPr>
              <a:t>retail</a:t>
            </a:r>
            <a:r>
              <a:rPr lang="cs-CZ" sz="1100" dirty="0" smtClean="0">
                <a:solidFill>
                  <a:srgbClr val="111111"/>
                </a:solidFill>
                <a:latin typeface="Verdana" pitchFamily="34" charset="0"/>
              </a:rPr>
              <a:t> </a:t>
            </a:r>
            <a:r>
              <a:rPr lang="cs-CZ" sz="1100" dirty="0" err="1" smtClean="0">
                <a:solidFill>
                  <a:srgbClr val="111111"/>
                </a:solidFill>
                <a:latin typeface="Verdana" pitchFamily="34" charset="0"/>
              </a:rPr>
              <a:t>stores</a:t>
            </a:r>
            <a:r>
              <a:rPr lang="cs-CZ" sz="1100" dirty="0" smtClean="0">
                <a:solidFill>
                  <a:srgbClr val="111111"/>
                </a:solidFill>
                <a:latin typeface="Verdana" pitchFamily="34" charset="0"/>
              </a:rPr>
              <a:t> </a:t>
            </a:r>
            <a:r>
              <a:rPr lang="cs-CZ" sz="1100" dirty="0" err="1" smtClean="0">
                <a:solidFill>
                  <a:srgbClr val="111111"/>
                </a:solidFill>
                <a:latin typeface="Verdana" pitchFamily="34" charset="0"/>
              </a:rPr>
              <a:t>and</a:t>
            </a:r>
            <a:r>
              <a:rPr lang="cs-CZ" sz="1100" dirty="0" smtClean="0">
                <a:solidFill>
                  <a:srgbClr val="111111"/>
                </a:solidFill>
                <a:latin typeface="Verdana" pitchFamily="34" charset="0"/>
              </a:rPr>
              <a:t> </a:t>
            </a:r>
            <a:r>
              <a:rPr lang="cs-CZ" sz="1100" dirty="0" err="1" smtClean="0">
                <a:solidFill>
                  <a:srgbClr val="111111"/>
                </a:solidFill>
                <a:latin typeface="Verdana" pitchFamily="34" charset="0"/>
              </a:rPr>
              <a:t>homes</a:t>
            </a:r>
            <a:endParaRPr lang="en-US" sz="1100" dirty="0" smtClean="0">
              <a:solidFill>
                <a:srgbClr val="11111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8EB1E-ADE9-434D-B4F3-1B71ACCEF7BC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44083">
              <a:defRPr/>
            </a:pPr>
            <a:r>
              <a:rPr lang="cs-CZ" sz="1100" dirty="0" err="1" smtClean="0">
                <a:solidFill>
                  <a:srgbClr val="111111"/>
                </a:solidFill>
                <a:latin typeface="Verdana" pitchFamily="34" charset="0"/>
              </a:rPr>
              <a:t>Suitable</a:t>
            </a:r>
            <a:r>
              <a:rPr lang="cs-CZ" sz="1100" dirty="0" smtClean="0">
                <a:solidFill>
                  <a:srgbClr val="111111"/>
                </a:solidFill>
                <a:latin typeface="Verdana" pitchFamily="34" charset="0"/>
              </a:rPr>
              <a:t> </a:t>
            </a:r>
            <a:r>
              <a:rPr lang="cs-CZ" sz="1100" dirty="0" err="1" smtClean="0">
                <a:solidFill>
                  <a:srgbClr val="111111"/>
                </a:solidFill>
                <a:latin typeface="Verdana" pitchFamily="34" charset="0"/>
              </a:rPr>
              <a:t>for</a:t>
            </a:r>
            <a:r>
              <a:rPr lang="cs-CZ" sz="1100" dirty="0" smtClean="0">
                <a:solidFill>
                  <a:srgbClr val="111111"/>
                </a:solidFill>
                <a:latin typeface="Verdana" pitchFamily="34" charset="0"/>
              </a:rPr>
              <a:t> </a:t>
            </a:r>
            <a:r>
              <a:rPr lang="cs-CZ" sz="1100" dirty="0" err="1" smtClean="0">
                <a:solidFill>
                  <a:srgbClr val="111111"/>
                </a:solidFill>
                <a:latin typeface="Verdana" pitchFamily="34" charset="0"/>
              </a:rPr>
              <a:t>buildings</a:t>
            </a:r>
            <a:r>
              <a:rPr lang="cs-CZ" sz="1100" dirty="0" smtClean="0">
                <a:solidFill>
                  <a:srgbClr val="111111"/>
                </a:solidFill>
                <a:latin typeface="Verdana" pitchFamily="34" charset="0"/>
              </a:rPr>
              <a:t>, </a:t>
            </a:r>
            <a:r>
              <a:rPr lang="cs-CZ" sz="1100" dirty="0" err="1" smtClean="0">
                <a:solidFill>
                  <a:srgbClr val="111111"/>
                </a:solidFill>
                <a:latin typeface="Verdana" pitchFamily="34" charset="0"/>
              </a:rPr>
              <a:t>offices</a:t>
            </a:r>
            <a:r>
              <a:rPr lang="cs-CZ" sz="1100" dirty="0" smtClean="0">
                <a:solidFill>
                  <a:srgbClr val="111111"/>
                </a:solidFill>
                <a:latin typeface="Verdana" pitchFamily="34" charset="0"/>
              </a:rPr>
              <a:t>, </a:t>
            </a:r>
            <a:r>
              <a:rPr lang="cs-CZ" sz="1100" dirty="0" err="1" smtClean="0">
                <a:solidFill>
                  <a:srgbClr val="111111"/>
                </a:solidFill>
                <a:latin typeface="Verdana" pitchFamily="34" charset="0"/>
              </a:rPr>
              <a:t>retail</a:t>
            </a:r>
            <a:r>
              <a:rPr lang="cs-CZ" sz="1100" dirty="0" smtClean="0">
                <a:solidFill>
                  <a:srgbClr val="111111"/>
                </a:solidFill>
                <a:latin typeface="Verdana" pitchFamily="34" charset="0"/>
              </a:rPr>
              <a:t> </a:t>
            </a:r>
            <a:r>
              <a:rPr lang="cs-CZ" sz="1100" dirty="0" err="1" smtClean="0">
                <a:solidFill>
                  <a:srgbClr val="111111"/>
                </a:solidFill>
                <a:latin typeface="Verdana" pitchFamily="34" charset="0"/>
              </a:rPr>
              <a:t>stores</a:t>
            </a:r>
            <a:r>
              <a:rPr lang="cs-CZ" sz="1100" dirty="0" smtClean="0">
                <a:solidFill>
                  <a:srgbClr val="111111"/>
                </a:solidFill>
                <a:latin typeface="Verdana" pitchFamily="34" charset="0"/>
              </a:rPr>
              <a:t> </a:t>
            </a:r>
            <a:r>
              <a:rPr lang="cs-CZ" sz="1100" dirty="0" err="1" smtClean="0">
                <a:solidFill>
                  <a:srgbClr val="111111"/>
                </a:solidFill>
                <a:latin typeface="Verdana" pitchFamily="34" charset="0"/>
              </a:rPr>
              <a:t>and</a:t>
            </a:r>
            <a:r>
              <a:rPr lang="cs-CZ" sz="1100" dirty="0" smtClean="0">
                <a:solidFill>
                  <a:srgbClr val="111111"/>
                </a:solidFill>
                <a:latin typeface="Verdana" pitchFamily="34" charset="0"/>
              </a:rPr>
              <a:t> </a:t>
            </a:r>
            <a:r>
              <a:rPr lang="cs-CZ" sz="1100" dirty="0" err="1" smtClean="0">
                <a:solidFill>
                  <a:srgbClr val="111111"/>
                </a:solidFill>
                <a:latin typeface="Verdana" pitchFamily="34" charset="0"/>
              </a:rPr>
              <a:t>homes</a:t>
            </a:r>
            <a:endParaRPr lang="en-US" sz="1100" dirty="0" smtClean="0">
              <a:solidFill>
                <a:srgbClr val="11111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78EB1E-ADE9-434D-B4F3-1B71ACCEF7BC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C1B4BD-77BA-4816-9790-35BCF22F8BC5}" type="datetimeFigureOut">
              <a:rPr lang="cs-CZ"/>
              <a:pPr>
                <a:defRPr/>
              </a:pPr>
              <a:t>11.2.2014</a:t>
            </a:fld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75463" y="6578600"/>
            <a:ext cx="1343025" cy="2794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pPr>
              <a:defRPr/>
            </a:pPr>
            <a:r>
              <a:rPr lang="en-US"/>
              <a:t>www.2n.cz</a:t>
            </a:r>
            <a:endParaRPr lang="cs-CZ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A2723C-83AA-4F2D-A0DB-330C7D504AB3}" type="datetimeFigureOut">
              <a:rPr lang="cs-CZ"/>
              <a:pPr>
                <a:defRPr/>
              </a:pPr>
              <a:t>11.2.2014</a:t>
            </a:fld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6ABAF-3711-4A07-ADA7-7EA425E07A0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6074D3-F56F-497B-A716-F081E74CBFBB}" type="datetimeFigureOut">
              <a:rPr lang="cs-CZ"/>
              <a:pPr>
                <a:defRPr/>
              </a:pPr>
              <a:t>11.2.2014</a:t>
            </a:fld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EC856D-2FA9-456B-B2D3-5EA972B4AC6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Nadpis a diagram nebo organizační sché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923088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jekt SmartArt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cs-CZ" noProof="0" smtClean="0"/>
              <a:t>Klepnutím na ikonu přidáte obrázek SmartArt.</a:t>
            </a:r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F4C08E-2314-4D06-8B1F-A47AF54378F6}" type="datetimeFigureOut">
              <a:rPr lang="cs-CZ"/>
              <a:pPr>
                <a:defRPr/>
              </a:pPr>
              <a:t>11.2.2014</a:t>
            </a:fld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CA351-2182-45E4-BA9F-6CA35AB488C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125BFA-4FA8-49E2-A996-D0D3C0C64A78}" type="datetimeFigureOut">
              <a:rPr lang="cs-CZ"/>
              <a:pPr>
                <a:defRPr/>
              </a:pPr>
              <a:t>11.2.2014</a:t>
            </a:fld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C2E54E-E752-4224-8DA1-5AF0A76F86C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2B97C-A187-4F86-9923-564C6FBC6AA9}" type="datetimeFigureOut">
              <a:rPr lang="cs-CZ"/>
              <a:pPr>
                <a:defRPr/>
              </a:pPr>
              <a:t>11.2.2014</a:t>
            </a:fld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580A5C-0F72-4EF4-97E7-257094908E7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98129C-59E8-482C-9FF0-C29C60C41501}" type="datetimeFigureOut">
              <a:rPr lang="cs-CZ"/>
              <a:pPr>
                <a:defRPr/>
              </a:pPr>
              <a:t>11.2.2014</a:t>
            </a:fld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82A403-2ADF-45F9-ADE3-25285A97B00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3D10DA-E928-4FF5-8460-18CC853CA872}" type="datetimeFigureOut">
              <a:rPr lang="cs-CZ"/>
              <a:pPr>
                <a:defRPr/>
              </a:pPr>
              <a:t>11.2.2014</a:t>
            </a:fld>
            <a:endParaRPr lang="cs-CZ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463040-D41A-4F7E-9B80-133A4C53AFD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F13D6-9A21-4E9D-820D-C6DA5A3280AB}" type="datetimeFigureOut">
              <a:rPr lang="cs-CZ"/>
              <a:pPr>
                <a:defRPr/>
              </a:pPr>
              <a:t>11.2.2014</a:t>
            </a:fld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0972B9-0912-4F28-9649-80FCA9CAA38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17E45F-423D-4B4C-9F7E-95F268B70F4D}" type="datetimeFigureOut">
              <a:rPr lang="cs-CZ"/>
              <a:pPr>
                <a:defRPr/>
              </a:pPr>
              <a:t>11.2.2014</a:t>
            </a:fld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D8726A-DE6E-41B9-BCFA-D72FAAFD70A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3197D-E55B-493B-9FC0-3DB5B9BD3CBB}" type="datetimeFigureOut">
              <a:rPr lang="cs-CZ"/>
              <a:pPr>
                <a:defRPr/>
              </a:pPr>
              <a:t>11.2.2014</a:t>
            </a:fld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FF2965-D65A-4095-B07D-47165C08D77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15189-A31B-4D70-84E3-F5B7BEAFDDC4}" type="datetimeFigureOut">
              <a:rPr lang="cs-CZ"/>
              <a:pPr>
                <a:defRPr/>
              </a:pPr>
              <a:t>11.2.2014</a:t>
            </a:fld>
            <a:endParaRPr lang="cs-CZ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05D140-F2ED-44D0-A5CD-FE738B09214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 smtClean="0"/>
              <a:t>Klepnutím na ikonu přidáte obrázek.</a:t>
            </a:r>
            <a:endParaRPr lang="en-US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C7C6E5-3D54-48AF-808F-9C450D69A3D7}" type="datetimeFigureOut">
              <a:rPr lang="cs-CZ"/>
              <a:pPr>
                <a:defRPr/>
              </a:pPr>
              <a:t>11.2.2014</a:t>
            </a:fld>
            <a:endParaRPr lang="cs-CZ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72995-72B2-4ABF-97DC-B7B4D165038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 descr="2N_LetterPaper_Bottom"/>
          <p:cNvPicPr>
            <a:picLocks noChangeAspect="1" noChangeArrowheads="1"/>
          </p:cNvPicPr>
          <p:nvPr/>
        </p:nvPicPr>
        <p:blipFill>
          <a:blip r:embed="rId15" cstate="print"/>
          <a:srcRect t="74921"/>
          <a:stretch>
            <a:fillRect/>
          </a:stretch>
        </p:blipFill>
        <p:spPr bwMode="auto">
          <a:xfrm>
            <a:off x="1928813" y="6608763"/>
            <a:ext cx="6985000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9" descr="2N_LetterPaper_Top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0"/>
            <a:ext cx="8604250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627313" y="260350"/>
            <a:ext cx="5616575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27313" y="2133600"/>
            <a:ext cx="5616575" cy="399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627313" y="6237288"/>
            <a:ext cx="1054100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CDA40EC5-2A1E-4F59-8724-F1AE0188714A}" type="datetimeFigureOut">
              <a:rPr lang="cs-CZ"/>
              <a:pPr>
                <a:defRPr/>
              </a:pPr>
              <a:t>11.2.2014</a:t>
            </a:fld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79838" y="6257925"/>
            <a:ext cx="3455987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08850" y="6245225"/>
            <a:ext cx="909638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8C26A328-E2F9-4AA1-A6F2-061B83B5246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71" r:id="rId1"/>
    <p:sldLayoutId id="2147484572" r:id="rId2"/>
    <p:sldLayoutId id="2147484573" r:id="rId3"/>
    <p:sldLayoutId id="2147484574" r:id="rId4"/>
    <p:sldLayoutId id="2147484575" r:id="rId5"/>
    <p:sldLayoutId id="2147484576" r:id="rId6"/>
    <p:sldLayoutId id="2147484577" r:id="rId7"/>
    <p:sldLayoutId id="2147484578" r:id="rId8"/>
    <p:sldLayoutId id="2147484579" r:id="rId9"/>
    <p:sldLayoutId id="2147484580" r:id="rId10"/>
    <p:sldLayoutId id="2147484581" r:id="rId11"/>
    <p:sldLayoutId id="2147484582" r:id="rId12"/>
    <p:sldLayoutId id="2147484583" r:id="rId13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298FCD"/>
          </a:solidFill>
          <a:latin typeface="Verdana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298FCD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298FCD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298FCD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298FCD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298FCD"/>
          </a:solidFill>
          <a:latin typeface="Univers CE 57 Condensed" pitchFamily="82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298FCD"/>
          </a:solidFill>
          <a:latin typeface="Univers CE 57 Condensed" pitchFamily="82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298FCD"/>
          </a:solidFill>
          <a:latin typeface="Univers CE 57 Condensed" pitchFamily="82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298FCD"/>
          </a:solidFill>
          <a:latin typeface="Univers CE 57 Condensed" pitchFamily="8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rgbClr val="111111"/>
          </a:solidFill>
          <a:latin typeface="Verdana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111111"/>
          </a:solidFill>
          <a:latin typeface="Verdana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111111"/>
          </a:solidFill>
          <a:latin typeface="Verdana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333333"/>
          </a:solidFill>
          <a:latin typeface="Verdana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rgbClr val="4D4D4D"/>
          </a:solidFill>
          <a:latin typeface="Verdana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7" Type="http://schemas.openxmlformats.org/officeDocument/2006/relationships/image" Target="../media/image16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png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7" Type="http://schemas.openxmlformats.org/officeDocument/2006/relationships/image" Target="../media/image16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png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7" Type="http://schemas.openxmlformats.org/officeDocument/2006/relationships/image" Target="../media/image164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png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7" Type="http://schemas.openxmlformats.org/officeDocument/2006/relationships/image" Target="../media/image165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png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8.jpeg"/><Relationship Id="rId4" Type="http://schemas.openxmlformats.org/officeDocument/2006/relationships/image" Target="../media/image167.jpeg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41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7.jpeg"/><Relationship Id="rId18" Type="http://schemas.openxmlformats.org/officeDocument/2006/relationships/image" Target="../media/image122.jpeg"/><Relationship Id="rId3" Type="http://schemas.openxmlformats.org/officeDocument/2006/relationships/image" Target="../media/image107.png"/><Relationship Id="rId21" Type="http://schemas.openxmlformats.org/officeDocument/2006/relationships/image" Target="../media/image125.jpeg"/><Relationship Id="rId7" Type="http://schemas.openxmlformats.org/officeDocument/2006/relationships/image" Target="../media/image111.png"/><Relationship Id="rId12" Type="http://schemas.openxmlformats.org/officeDocument/2006/relationships/image" Target="../media/image116.png"/><Relationship Id="rId17" Type="http://schemas.openxmlformats.org/officeDocument/2006/relationships/image" Target="../media/image121.png"/><Relationship Id="rId2" Type="http://schemas.openxmlformats.org/officeDocument/2006/relationships/image" Target="../media/image106.jpeg"/><Relationship Id="rId16" Type="http://schemas.openxmlformats.org/officeDocument/2006/relationships/image" Target="../media/image120.emf"/><Relationship Id="rId20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11" Type="http://schemas.openxmlformats.org/officeDocument/2006/relationships/image" Target="../media/image115.jpeg"/><Relationship Id="rId5" Type="http://schemas.openxmlformats.org/officeDocument/2006/relationships/image" Target="../media/image109.png"/><Relationship Id="rId15" Type="http://schemas.openxmlformats.org/officeDocument/2006/relationships/image" Target="../media/image119.png"/><Relationship Id="rId23" Type="http://schemas.openxmlformats.org/officeDocument/2006/relationships/image" Target="../media/image127.jpeg"/><Relationship Id="rId10" Type="http://schemas.openxmlformats.org/officeDocument/2006/relationships/image" Target="../media/image114.jpeg"/><Relationship Id="rId19" Type="http://schemas.openxmlformats.org/officeDocument/2006/relationships/image" Target="../media/image123.png"/><Relationship Id="rId4" Type="http://schemas.openxmlformats.org/officeDocument/2006/relationships/image" Target="../media/image108.png"/><Relationship Id="rId9" Type="http://schemas.openxmlformats.org/officeDocument/2006/relationships/image" Target="../media/image113.png"/><Relationship Id="rId14" Type="http://schemas.openxmlformats.org/officeDocument/2006/relationships/image" Target="../media/image118.png"/><Relationship Id="rId22" Type="http://schemas.openxmlformats.org/officeDocument/2006/relationships/image" Target="../media/image126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5.jpe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6.jpe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jpeg"/><Relationship Id="rId3" Type="http://schemas.openxmlformats.org/officeDocument/2006/relationships/image" Target="../media/image157.png"/><Relationship Id="rId7" Type="http://schemas.openxmlformats.org/officeDocument/2006/relationships/image" Target="../media/image16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C:\!!!!!SDILENE!!!!!\27.02.12\JPG EN\01_cover_en_text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extovéPole 3"/>
          <p:cNvSpPr txBox="1">
            <a:spLocks noChangeArrowheads="1"/>
          </p:cNvSpPr>
          <p:nvPr/>
        </p:nvSpPr>
        <p:spPr bwMode="auto">
          <a:xfrm>
            <a:off x="539750" y="1412875"/>
            <a:ext cx="7902575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50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Vítejte ve světě 2N</a:t>
            </a:r>
            <a:endParaRPr lang="cs-CZ" sz="450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!!!!!SDILENE!!!!!\27.02.12\JPG EN\11_gsm-umts_en_text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TextovéPole 3"/>
          <p:cNvSpPr txBox="1">
            <a:spLocks noChangeArrowheads="1"/>
          </p:cNvSpPr>
          <p:nvPr/>
        </p:nvSpPr>
        <p:spPr bwMode="auto">
          <a:xfrm>
            <a:off x="179388" y="1052513"/>
            <a:ext cx="8785225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>
                <a:latin typeface="Tahoma" pitchFamily="34" charset="0"/>
                <a:cs typeface="Tahoma" pitchFamily="34" charset="0"/>
              </a:rPr>
              <a:t>GSM / UMTS</a:t>
            </a:r>
            <a:endParaRPr lang="cs-CZ" sz="44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2292" name="TextovéPole 4"/>
          <p:cNvSpPr txBox="1">
            <a:spLocks noChangeArrowheads="1"/>
          </p:cNvSpPr>
          <p:nvPr/>
        </p:nvSpPr>
        <p:spPr bwMode="auto">
          <a:xfrm>
            <a:off x="2051050" y="2060575"/>
            <a:ext cx="50419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300">
                <a:latin typeface="Tahoma" pitchFamily="34" charset="0"/>
                <a:cs typeface="Tahoma" pitchFamily="34" charset="0"/>
              </a:rPr>
              <a:t>Kompletní portfolio bran do všech mobilních sítí.</a:t>
            </a:r>
            <a:endParaRPr lang="cs-CZ" sz="1300"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2N</a:t>
            </a:r>
            <a:r>
              <a:rPr lang="cs-CZ" baseline="30000" smtClean="0"/>
              <a:t>®</a:t>
            </a:r>
            <a:r>
              <a:rPr lang="cs-CZ" smtClean="0"/>
              <a:t> BRI brány - záloha</a:t>
            </a:r>
            <a:endParaRPr lang="en-US" smtClean="0"/>
          </a:p>
        </p:txBody>
      </p:sp>
      <p:pic>
        <p:nvPicPr>
          <p:cNvPr id="38915" name="Obrázek 8" descr="cloud_voip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938" y="5084763"/>
            <a:ext cx="1728787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Obrázek 9" descr="pbx_2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3036888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Obrázek 10" descr="oblacek_UMTS2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87725" y="1452563"/>
            <a:ext cx="1570038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Obrázek 6" descr="cloud_gsm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51325" y="1668463"/>
            <a:ext cx="1616075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Šipka doprava 11"/>
          <p:cNvSpPr/>
          <p:nvPr/>
        </p:nvSpPr>
        <p:spPr>
          <a:xfrm>
            <a:off x="2484438" y="3752850"/>
            <a:ext cx="541337" cy="539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Šipka doprava 13"/>
          <p:cNvSpPr/>
          <p:nvPr/>
        </p:nvSpPr>
        <p:spPr>
          <a:xfrm rot="5400000">
            <a:off x="4139406" y="4976019"/>
            <a:ext cx="541338" cy="539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TextovéPole 15"/>
          <p:cNvSpPr txBox="1"/>
          <p:nvPr/>
        </p:nvSpPr>
        <p:spPr>
          <a:xfrm>
            <a:off x="5940425" y="3933825"/>
            <a:ext cx="2952750" cy="14716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800" dirty="0">
                <a:latin typeface="+mn-lt"/>
              </a:rPr>
              <a:t>Pokud vypadne spojení, hovory jsou směrovány do </a:t>
            </a:r>
            <a:r>
              <a:rPr lang="en-US" sz="2800" dirty="0">
                <a:latin typeface="+mn-lt"/>
              </a:rPr>
              <a:t>GSM/UMTS</a:t>
            </a:r>
          </a:p>
        </p:txBody>
      </p:sp>
      <p:sp>
        <p:nvSpPr>
          <p:cNvPr id="17" name="Symbol „Zákaz“ 16"/>
          <p:cNvSpPr/>
          <p:nvPr/>
        </p:nvSpPr>
        <p:spPr>
          <a:xfrm>
            <a:off x="4140200" y="4941888"/>
            <a:ext cx="503238" cy="503237"/>
          </a:xfrm>
          <a:prstGeom prst="noSmoking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5940425" y="1916113"/>
            <a:ext cx="2952750" cy="781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>
                <a:latin typeface="+mn-lt"/>
              </a:rPr>
              <a:t>BRI </a:t>
            </a:r>
            <a:r>
              <a:rPr lang="cs-CZ" sz="2800" dirty="0">
                <a:latin typeface="+mn-lt"/>
              </a:rPr>
              <a:t>brány spojují hovory přes </a:t>
            </a:r>
            <a:r>
              <a:rPr lang="cs-CZ" sz="2800" dirty="0" err="1">
                <a:latin typeface="+mn-lt"/>
              </a:rPr>
              <a:t>VoIP</a:t>
            </a:r>
            <a:endParaRPr lang="en-US" sz="2800" dirty="0">
              <a:latin typeface="+mn-lt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2411413" y="3429000"/>
            <a:ext cx="706437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2000" b="1" dirty="0">
                <a:latin typeface="+mn-lt"/>
              </a:rPr>
              <a:t>ISDN</a:t>
            </a:r>
            <a:endParaRPr lang="en-US" sz="2000" b="1" dirty="0">
              <a:latin typeface="+mn-lt"/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2555875" y="4365625"/>
            <a:ext cx="541338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2000" b="1" dirty="0">
                <a:latin typeface="+mn-lt"/>
              </a:rPr>
              <a:t>BRI</a:t>
            </a:r>
            <a:endParaRPr lang="en-US" sz="2000" b="1" dirty="0">
              <a:latin typeface="+mn-lt"/>
            </a:endParaRPr>
          </a:p>
        </p:txBody>
      </p:sp>
      <p:pic>
        <p:nvPicPr>
          <p:cNvPr id="38926" name="Obrázek 19" descr="LR_BRIE_Front.jpg"/>
          <p:cNvPicPr>
            <a:picLocks noChangeAspect="1"/>
          </p:cNvPicPr>
          <p:nvPr/>
        </p:nvPicPr>
        <p:blipFill>
          <a:blip r:embed="rId7" cstate="print"/>
          <a:srcRect l="20515" t="2806" r="26488" b="4294"/>
          <a:stretch>
            <a:fillRect/>
          </a:stretch>
        </p:blipFill>
        <p:spPr bwMode="auto">
          <a:xfrm>
            <a:off x="3635375" y="2997200"/>
            <a:ext cx="1657350" cy="192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Šipka doprava 14"/>
          <p:cNvSpPr/>
          <p:nvPr/>
        </p:nvSpPr>
        <p:spPr>
          <a:xfrm rot="16200000">
            <a:off x="4139406" y="2709069"/>
            <a:ext cx="541338" cy="539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2N</a:t>
            </a:r>
            <a:r>
              <a:rPr lang="cs-CZ" baseline="30000" smtClean="0"/>
              <a:t>®</a:t>
            </a:r>
            <a:r>
              <a:rPr lang="cs-CZ" smtClean="0"/>
              <a:t> BRI brány - </a:t>
            </a:r>
            <a:r>
              <a:rPr lang="en-US" smtClean="0"/>
              <a:t>ME</a:t>
            </a:r>
          </a:p>
        </p:txBody>
      </p:sp>
      <p:pic>
        <p:nvPicPr>
          <p:cNvPr id="39939" name="Obrázek 8" descr="cloud_voip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00" y="5129213"/>
            <a:ext cx="1728788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Obrázek 9" descr="pbx_2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3036888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Obrázek 10" descr="oblacek_UMTS2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87725" y="1452563"/>
            <a:ext cx="1570038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Obrázek 6" descr="cloud_gsm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51325" y="1668463"/>
            <a:ext cx="1616075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Šipka doprava 11"/>
          <p:cNvSpPr/>
          <p:nvPr/>
        </p:nvSpPr>
        <p:spPr>
          <a:xfrm rot="10800000">
            <a:off x="2484438" y="3752850"/>
            <a:ext cx="541337" cy="539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Šipka doprava 13"/>
          <p:cNvSpPr/>
          <p:nvPr/>
        </p:nvSpPr>
        <p:spPr>
          <a:xfrm rot="16200000">
            <a:off x="4139406" y="4976019"/>
            <a:ext cx="541338" cy="539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TextovéPole 15"/>
          <p:cNvSpPr txBox="1"/>
          <p:nvPr/>
        </p:nvSpPr>
        <p:spPr>
          <a:xfrm>
            <a:off x="5940425" y="3933825"/>
            <a:ext cx="2952750" cy="14716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800" dirty="0">
                <a:latin typeface="+mn-lt"/>
              </a:rPr>
              <a:t>Hovor je směrován na stolní a mobilní telefon</a:t>
            </a:r>
            <a:endParaRPr lang="en-US" sz="2800" dirty="0">
              <a:latin typeface="+mn-lt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5940425" y="1916113"/>
            <a:ext cx="2952750" cy="14716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>
                <a:latin typeface="+mn-lt"/>
              </a:rPr>
              <a:t>BRI </a:t>
            </a:r>
            <a:r>
              <a:rPr lang="cs-CZ" sz="2800" dirty="0">
                <a:latin typeface="+mn-lt"/>
              </a:rPr>
              <a:t>brány poskytují</a:t>
            </a:r>
            <a:r>
              <a:rPr lang="en-US" sz="2800" dirty="0">
                <a:latin typeface="+mn-lt"/>
              </a:rPr>
              <a:t> 2N</a:t>
            </a:r>
            <a:r>
              <a:rPr lang="en-US" sz="2800" baseline="30000" dirty="0">
                <a:latin typeface="+mn-lt"/>
              </a:rPr>
              <a:t>®</a:t>
            </a:r>
            <a:r>
              <a:rPr lang="en-US" sz="2800" dirty="0">
                <a:latin typeface="+mn-lt"/>
              </a:rPr>
              <a:t> Mobility Extension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2411413" y="3429000"/>
            <a:ext cx="706437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2000" b="1" dirty="0">
                <a:latin typeface="+mn-lt"/>
              </a:rPr>
              <a:t>ISDN</a:t>
            </a:r>
            <a:endParaRPr lang="en-US" sz="2000" b="1" dirty="0">
              <a:latin typeface="+mn-lt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2484438" y="4292600"/>
            <a:ext cx="541337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2000" b="1" dirty="0">
                <a:latin typeface="+mn-lt"/>
              </a:rPr>
              <a:t>BRI</a:t>
            </a:r>
            <a:endParaRPr lang="en-US" sz="2000" b="1" dirty="0">
              <a:latin typeface="+mn-lt"/>
            </a:endParaRPr>
          </a:p>
        </p:txBody>
      </p:sp>
      <p:pic>
        <p:nvPicPr>
          <p:cNvPr id="39949" name="Obrázek 18" descr="LR_BRIE_Front.jpg"/>
          <p:cNvPicPr>
            <a:picLocks noChangeAspect="1"/>
          </p:cNvPicPr>
          <p:nvPr/>
        </p:nvPicPr>
        <p:blipFill>
          <a:blip r:embed="rId7" cstate="print"/>
          <a:srcRect l="20515" t="2806" r="26488" b="4294"/>
          <a:stretch>
            <a:fillRect/>
          </a:stretch>
        </p:blipFill>
        <p:spPr bwMode="auto">
          <a:xfrm>
            <a:off x="3635375" y="2997200"/>
            <a:ext cx="1657350" cy="192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Šipka doprava 14"/>
          <p:cNvSpPr/>
          <p:nvPr/>
        </p:nvSpPr>
        <p:spPr>
          <a:xfrm rot="16200000">
            <a:off x="4139406" y="2709069"/>
            <a:ext cx="541338" cy="539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2N</a:t>
            </a:r>
            <a:r>
              <a:rPr lang="cs-CZ" baseline="30000" smtClean="0"/>
              <a:t>®</a:t>
            </a:r>
            <a:r>
              <a:rPr lang="cs-CZ" smtClean="0"/>
              <a:t> </a:t>
            </a:r>
            <a:r>
              <a:rPr lang="en-US" smtClean="0"/>
              <a:t>VoiceBlue MAX</a:t>
            </a:r>
            <a:r>
              <a:rPr lang="cs-CZ" smtClean="0"/>
              <a:t> </a:t>
            </a:r>
            <a:endParaRPr lang="en-US" smtClean="0"/>
          </a:p>
        </p:txBody>
      </p:sp>
      <p:sp>
        <p:nvSpPr>
          <p:cNvPr id="40963" name="Zástupný symbol pro obsah 2"/>
          <p:cNvSpPr>
            <a:spLocks noGrp="1"/>
          </p:cNvSpPr>
          <p:nvPr>
            <p:ph idx="1"/>
          </p:nvPr>
        </p:nvSpPr>
        <p:spPr>
          <a:xfrm>
            <a:off x="755650" y="2133600"/>
            <a:ext cx="8064500" cy="3632200"/>
          </a:xfrm>
        </p:spPr>
        <p:txBody>
          <a:bodyPr/>
          <a:lstStyle/>
          <a:p>
            <a:r>
              <a:rPr lang="en-US" smtClean="0"/>
              <a:t>4 FXS port</a:t>
            </a:r>
            <a:r>
              <a:rPr lang="cs-CZ" smtClean="0"/>
              <a:t>y porty pro připojení ústředny nebo telefonů</a:t>
            </a:r>
            <a:endParaRPr lang="en-US" smtClean="0"/>
          </a:p>
          <a:p>
            <a:r>
              <a:rPr lang="en-US" smtClean="0"/>
              <a:t>4 GSM </a:t>
            </a:r>
            <a:r>
              <a:rPr lang="cs-CZ" smtClean="0"/>
              <a:t>nebo</a:t>
            </a:r>
            <a:r>
              <a:rPr lang="en-US" smtClean="0"/>
              <a:t> </a:t>
            </a:r>
            <a:r>
              <a:rPr lang="cs-CZ" smtClean="0"/>
              <a:t>4 </a:t>
            </a:r>
            <a:r>
              <a:rPr lang="en-US" smtClean="0"/>
              <a:t>GSM/UMTS</a:t>
            </a:r>
          </a:p>
          <a:p>
            <a:r>
              <a:rPr lang="en-US" smtClean="0"/>
              <a:t>1 Ethernet port</a:t>
            </a:r>
            <a:r>
              <a:rPr lang="cs-CZ" smtClean="0"/>
              <a:t> (VoIP, Nastavení, SMS)</a:t>
            </a:r>
            <a:endParaRPr lang="en-US" smtClean="0"/>
          </a:p>
          <a:p>
            <a:r>
              <a:rPr lang="cs-CZ" smtClean="0"/>
              <a:t>Instalace do racku (1U), 1 anténa</a:t>
            </a:r>
            <a:endParaRPr lang="en-US" smtClean="0"/>
          </a:p>
          <a:p>
            <a:endParaRPr lang="en-US" smtClean="0"/>
          </a:p>
        </p:txBody>
      </p:sp>
      <p:pic>
        <p:nvPicPr>
          <p:cNvPr id="40964" name="Obrázek 4" descr="LR_VBM_FrontPanel.jpg"/>
          <p:cNvPicPr>
            <a:picLocks noChangeAspect="1"/>
          </p:cNvPicPr>
          <p:nvPr/>
        </p:nvPicPr>
        <p:blipFill>
          <a:blip r:embed="rId3" cstate="print"/>
          <a:srcRect l="12122" t="27341" r="12122" b="36205"/>
          <a:stretch>
            <a:fillRect/>
          </a:stretch>
        </p:blipFill>
        <p:spPr bwMode="auto">
          <a:xfrm>
            <a:off x="2268538" y="4581525"/>
            <a:ext cx="6303962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2N</a:t>
            </a:r>
            <a:r>
              <a:rPr lang="cs-CZ" baseline="30000" smtClean="0"/>
              <a:t>®</a:t>
            </a:r>
            <a:r>
              <a:rPr lang="cs-CZ" smtClean="0"/>
              <a:t> </a:t>
            </a:r>
            <a:r>
              <a:rPr lang="en-US" smtClean="0"/>
              <a:t>VoiceBlue MAX</a:t>
            </a:r>
            <a:r>
              <a:rPr lang="cs-CZ" smtClean="0"/>
              <a:t> LCR</a:t>
            </a:r>
            <a:endParaRPr lang="en-US" smtClean="0"/>
          </a:p>
        </p:txBody>
      </p:sp>
      <p:pic>
        <p:nvPicPr>
          <p:cNvPr id="41987" name="Obrázek 8" descr="cloud_voip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163" y="5129213"/>
            <a:ext cx="1728787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Obrázek 9" descr="pbx_2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6375" y="3036888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Obrázek 10" descr="oblacek_UMTS2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7950" y="1452563"/>
            <a:ext cx="1570038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Obrázek 6" descr="cloud_gsm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51550" y="1668463"/>
            <a:ext cx="1616075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Šipka doprava 11"/>
          <p:cNvSpPr/>
          <p:nvPr/>
        </p:nvSpPr>
        <p:spPr>
          <a:xfrm>
            <a:off x="3530600" y="3752850"/>
            <a:ext cx="541338" cy="539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Šipka doprava 13"/>
          <p:cNvSpPr/>
          <p:nvPr/>
        </p:nvSpPr>
        <p:spPr>
          <a:xfrm rot="5400000">
            <a:off x="5939631" y="4976019"/>
            <a:ext cx="541338" cy="539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Šipka doprava 14"/>
          <p:cNvSpPr/>
          <p:nvPr/>
        </p:nvSpPr>
        <p:spPr>
          <a:xfrm rot="16200000">
            <a:off x="5939631" y="2709069"/>
            <a:ext cx="541338" cy="539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TextovéPole 9"/>
          <p:cNvSpPr txBox="1"/>
          <p:nvPr/>
        </p:nvSpPr>
        <p:spPr>
          <a:xfrm>
            <a:off x="2843213" y="3284538"/>
            <a:ext cx="1739900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000" b="1" dirty="0">
                <a:latin typeface="+mn-lt"/>
              </a:rPr>
              <a:t>4 analogové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3419475" y="4292600"/>
            <a:ext cx="768350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2000" b="1" dirty="0">
                <a:latin typeface="+mn-lt"/>
              </a:rPr>
              <a:t>linky</a:t>
            </a:r>
            <a:endParaRPr lang="en-US" sz="2000" b="1" dirty="0">
              <a:latin typeface="+mn-lt"/>
            </a:endParaRPr>
          </a:p>
        </p:txBody>
      </p:sp>
      <p:pic>
        <p:nvPicPr>
          <p:cNvPr id="41996" name="Obrázek 12" descr="LR_VBM_FrontPanel.jpg"/>
          <p:cNvPicPr>
            <a:picLocks noChangeAspect="1"/>
          </p:cNvPicPr>
          <p:nvPr/>
        </p:nvPicPr>
        <p:blipFill>
          <a:blip r:embed="rId7" cstate="print"/>
          <a:srcRect l="12122" t="27341" r="12122" b="36205"/>
          <a:stretch>
            <a:fillRect/>
          </a:stretch>
        </p:blipFill>
        <p:spPr bwMode="auto">
          <a:xfrm>
            <a:off x="4500563" y="3429000"/>
            <a:ext cx="3600450" cy="115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Nadpis 1"/>
          <p:cNvSpPr>
            <a:spLocks noGrp="1"/>
          </p:cNvSpPr>
          <p:nvPr>
            <p:ph type="title"/>
          </p:nvPr>
        </p:nvSpPr>
        <p:spPr>
          <a:xfrm>
            <a:off x="2627313" y="476250"/>
            <a:ext cx="6875462" cy="1008063"/>
          </a:xfrm>
        </p:spPr>
        <p:txBody>
          <a:bodyPr/>
          <a:lstStyle/>
          <a:p>
            <a:r>
              <a:rPr lang="cs-CZ" smtClean="0"/>
              <a:t>2N</a:t>
            </a:r>
            <a:r>
              <a:rPr lang="cs-CZ" baseline="30000" smtClean="0"/>
              <a:t>®</a:t>
            </a:r>
            <a:r>
              <a:rPr lang="cs-CZ" smtClean="0"/>
              <a:t> </a:t>
            </a:r>
            <a:r>
              <a:rPr lang="en-US" smtClean="0"/>
              <a:t>Voice</a:t>
            </a:r>
            <a:r>
              <a:rPr lang="cs-CZ" smtClean="0"/>
              <a:t>B</a:t>
            </a:r>
            <a:r>
              <a:rPr lang="en-US" smtClean="0"/>
              <a:t>lue MAX</a:t>
            </a:r>
            <a:r>
              <a:rPr lang="cs-CZ" smtClean="0"/>
              <a:t> záloha</a:t>
            </a:r>
            <a:endParaRPr lang="en-US" smtClean="0"/>
          </a:p>
        </p:txBody>
      </p:sp>
      <p:pic>
        <p:nvPicPr>
          <p:cNvPr id="43011" name="Obrázek 8" descr="cloud_voip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938" y="5084763"/>
            <a:ext cx="1728787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Obrázek 9" descr="pbx_2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3036888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Obrázek 10" descr="oblacek_UMTS2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87725" y="1452563"/>
            <a:ext cx="1570038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Obrázek 6" descr="cloud_gsm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51325" y="1668463"/>
            <a:ext cx="1616075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Šipka doprava 11"/>
          <p:cNvSpPr/>
          <p:nvPr/>
        </p:nvSpPr>
        <p:spPr>
          <a:xfrm>
            <a:off x="2484438" y="3752850"/>
            <a:ext cx="541337" cy="539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Šipka doprava 13"/>
          <p:cNvSpPr/>
          <p:nvPr/>
        </p:nvSpPr>
        <p:spPr>
          <a:xfrm rot="5400000">
            <a:off x="4139406" y="4976019"/>
            <a:ext cx="541338" cy="539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Šipka doprava 14"/>
          <p:cNvSpPr/>
          <p:nvPr/>
        </p:nvSpPr>
        <p:spPr>
          <a:xfrm rot="16200000">
            <a:off x="4139406" y="2709069"/>
            <a:ext cx="541338" cy="539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3018" name="TextovéPole 15"/>
          <p:cNvSpPr txBox="1">
            <a:spLocks noChangeArrowheads="1"/>
          </p:cNvSpPr>
          <p:nvPr/>
        </p:nvSpPr>
        <p:spPr bwMode="auto">
          <a:xfrm>
            <a:off x="5940425" y="3933825"/>
            <a:ext cx="2952750" cy="147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800"/>
              <a:t>Pokud vypadne spojení, hovory jsou směrovány do </a:t>
            </a:r>
            <a:r>
              <a:rPr lang="en-US" sz="2800"/>
              <a:t>GSM/UMTS</a:t>
            </a:r>
          </a:p>
        </p:txBody>
      </p:sp>
      <p:sp>
        <p:nvSpPr>
          <p:cNvPr id="17" name="Symbol „Zákaz“ 16"/>
          <p:cNvSpPr/>
          <p:nvPr/>
        </p:nvSpPr>
        <p:spPr>
          <a:xfrm>
            <a:off x="4140200" y="4941888"/>
            <a:ext cx="503238" cy="503237"/>
          </a:xfrm>
          <a:prstGeom prst="noSmoking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5940425" y="1916113"/>
            <a:ext cx="2952750" cy="1127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 err="1">
                <a:latin typeface="+mn-lt"/>
              </a:rPr>
              <a:t>VoiceBlue</a:t>
            </a:r>
            <a:r>
              <a:rPr lang="en-US" sz="2800" dirty="0">
                <a:latin typeface="+mn-lt"/>
              </a:rPr>
              <a:t> MAX </a:t>
            </a:r>
            <a:r>
              <a:rPr lang="cs-CZ" sz="2800" dirty="0">
                <a:latin typeface="+mn-lt"/>
              </a:rPr>
              <a:t>spojuje hovory přes </a:t>
            </a:r>
            <a:r>
              <a:rPr lang="cs-CZ" sz="2800" dirty="0" err="1">
                <a:latin typeface="+mn-lt"/>
              </a:rPr>
              <a:t>VoIP</a:t>
            </a:r>
            <a:endParaRPr lang="en-US" sz="2800" dirty="0">
              <a:latin typeface="+mn-lt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1930400" y="3284538"/>
            <a:ext cx="1666875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2000" b="1" dirty="0">
                <a:latin typeface="+mn-lt"/>
              </a:rPr>
              <a:t>4 analogové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2381250" y="4459288"/>
            <a:ext cx="766763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2000" b="1" dirty="0">
                <a:latin typeface="+mn-lt"/>
              </a:rPr>
              <a:t>linky</a:t>
            </a:r>
            <a:endParaRPr lang="en-US" sz="2000" b="1" dirty="0">
              <a:latin typeface="+mn-lt"/>
            </a:endParaRPr>
          </a:p>
        </p:txBody>
      </p:sp>
      <p:pic>
        <p:nvPicPr>
          <p:cNvPr id="43023" name="Obrázek 20" descr="LR_VBM_FrontPanel.jpg"/>
          <p:cNvPicPr>
            <a:picLocks noChangeAspect="1"/>
          </p:cNvPicPr>
          <p:nvPr/>
        </p:nvPicPr>
        <p:blipFill>
          <a:blip r:embed="rId7" cstate="print"/>
          <a:srcRect l="12122" t="27341" r="12122" b="36205"/>
          <a:stretch>
            <a:fillRect/>
          </a:stretch>
        </p:blipFill>
        <p:spPr bwMode="auto">
          <a:xfrm>
            <a:off x="3203575" y="3573463"/>
            <a:ext cx="270033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Společné vlastnosti bran</a:t>
            </a:r>
            <a:endParaRPr lang="en-US" smtClean="0"/>
          </a:p>
        </p:txBody>
      </p:sp>
      <p:sp>
        <p:nvSpPr>
          <p:cNvPr id="44035" name="Zástupný symbol pro obsah 2"/>
          <p:cNvSpPr>
            <a:spLocks noGrp="1"/>
          </p:cNvSpPr>
          <p:nvPr>
            <p:ph idx="1"/>
          </p:nvPr>
        </p:nvSpPr>
        <p:spPr>
          <a:xfrm>
            <a:off x="755650" y="1989138"/>
            <a:ext cx="7704138" cy="3992562"/>
          </a:xfrm>
        </p:spPr>
        <p:txBody>
          <a:bodyPr/>
          <a:lstStyle/>
          <a:p>
            <a:r>
              <a:rPr lang="en-US" smtClean="0"/>
              <a:t>VoIP</a:t>
            </a:r>
            <a:r>
              <a:rPr lang="cs-CZ" smtClean="0"/>
              <a:t>:</a:t>
            </a:r>
            <a:r>
              <a:rPr lang="en-US" smtClean="0"/>
              <a:t> SIP</a:t>
            </a:r>
            <a:r>
              <a:rPr lang="cs-CZ" smtClean="0"/>
              <a:t> (</a:t>
            </a:r>
            <a:r>
              <a:rPr lang="en-US" smtClean="0"/>
              <a:t>TCP</a:t>
            </a:r>
            <a:r>
              <a:rPr lang="cs-CZ" smtClean="0"/>
              <a:t>,</a:t>
            </a:r>
            <a:r>
              <a:rPr lang="en-US" smtClean="0"/>
              <a:t>UDP</a:t>
            </a:r>
            <a:r>
              <a:rPr lang="cs-CZ" smtClean="0"/>
              <a:t>), G711u/a, G729ab</a:t>
            </a:r>
            <a:endParaRPr lang="en-US" smtClean="0"/>
          </a:p>
          <a:p>
            <a:r>
              <a:rPr lang="cs-CZ" smtClean="0"/>
              <a:t>Nastavení a</a:t>
            </a:r>
            <a:r>
              <a:rPr lang="en-US" smtClean="0"/>
              <a:t> SMS</a:t>
            </a:r>
            <a:r>
              <a:rPr lang="cs-CZ" smtClean="0"/>
              <a:t> přes Web</a:t>
            </a:r>
          </a:p>
          <a:p>
            <a:r>
              <a:rPr lang="en-US" smtClean="0"/>
              <a:t>CallBack</a:t>
            </a:r>
          </a:p>
          <a:p>
            <a:r>
              <a:rPr lang="en-US" smtClean="0"/>
              <a:t>Mobility Extension</a:t>
            </a:r>
          </a:p>
          <a:p>
            <a:r>
              <a:rPr lang="cs-CZ" smtClean="0"/>
              <a:t>Pokročilé</a:t>
            </a:r>
            <a:r>
              <a:rPr lang="en-US" smtClean="0"/>
              <a:t> LCR</a:t>
            </a:r>
          </a:p>
          <a:p>
            <a:pPr lvl="1"/>
            <a:r>
              <a:rPr lang="cs-CZ" smtClean="0"/>
              <a:t>Časové limity</a:t>
            </a:r>
            <a:endParaRPr lang="en-US" smtClean="0"/>
          </a:p>
          <a:p>
            <a:pPr lvl="1"/>
            <a:r>
              <a:rPr lang="cs-CZ" smtClean="0"/>
              <a:t>Denní/měsíční</a:t>
            </a:r>
            <a:r>
              <a:rPr lang="en-US" smtClean="0"/>
              <a:t> limit</a:t>
            </a:r>
            <a:r>
              <a:rPr lang="cs-CZ" smtClean="0"/>
              <a:t>y</a:t>
            </a:r>
            <a:endParaRPr lang="en-US" smtClean="0"/>
          </a:p>
          <a:p>
            <a:pPr lvl="1"/>
            <a:r>
              <a:rPr lang="cs-CZ" smtClean="0"/>
              <a:t>Balíčky volných minut</a:t>
            </a:r>
            <a:endParaRPr lang="en-US" smtClean="0"/>
          </a:p>
          <a:p>
            <a:endParaRPr lang="en-US" smtClean="0"/>
          </a:p>
        </p:txBody>
      </p:sp>
      <p:pic>
        <p:nvPicPr>
          <p:cNvPr id="44036" name="Obrázek 4" descr="LR_VBN_FrontPanel.jpg"/>
          <p:cNvPicPr>
            <a:picLocks noChangeAspect="1"/>
          </p:cNvPicPr>
          <p:nvPr/>
        </p:nvPicPr>
        <p:blipFill>
          <a:blip r:embed="rId3" cstate="print"/>
          <a:srcRect l="12610" t="28958" r="11700" b="33107"/>
          <a:stretch>
            <a:fillRect/>
          </a:stretch>
        </p:blipFill>
        <p:spPr bwMode="auto">
          <a:xfrm>
            <a:off x="5003800" y="3141663"/>
            <a:ext cx="3455988" cy="115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Obrázek 4" descr="LR_VBM_FrontPanel.jpg"/>
          <p:cNvPicPr>
            <a:picLocks noChangeAspect="1"/>
          </p:cNvPicPr>
          <p:nvPr/>
        </p:nvPicPr>
        <p:blipFill>
          <a:blip r:embed="rId4" cstate="print"/>
          <a:srcRect l="12122" t="27341" r="12122" b="36205"/>
          <a:stretch>
            <a:fillRect/>
          </a:stretch>
        </p:blipFill>
        <p:spPr bwMode="auto">
          <a:xfrm>
            <a:off x="5003800" y="4076700"/>
            <a:ext cx="3455988" cy="110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8" name="Obrázek 5" descr="LR_BRIE_WEB_Connectors.jpg"/>
          <p:cNvPicPr>
            <a:picLocks noChangeAspect="1"/>
          </p:cNvPicPr>
          <p:nvPr/>
        </p:nvPicPr>
        <p:blipFill>
          <a:blip r:embed="rId5" cstate="print"/>
          <a:srcRect l="11414" t="22661" r="7475" b="21472"/>
          <a:stretch>
            <a:fillRect/>
          </a:stretch>
        </p:blipFill>
        <p:spPr bwMode="auto">
          <a:xfrm>
            <a:off x="5580063" y="5237163"/>
            <a:ext cx="2447925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419475" y="2420938"/>
            <a:ext cx="3529013" cy="1728787"/>
          </a:xfrm>
        </p:spPr>
        <p:txBody>
          <a:bodyPr/>
          <a:lstStyle/>
          <a:p>
            <a:pPr>
              <a:spcBef>
                <a:spcPct val="0"/>
              </a:spcBef>
              <a:defRPr/>
            </a:pPr>
            <a:r>
              <a:rPr lang="cs-CZ" sz="3600" b="1" kern="1200" dirty="0" smtClean="0">
                <a:solidFill>
                  <a:srgbClr val="005599"/>
                </a:solidFill>
                <a:ea typeface="+mj-ea"/>
                <a:cs typeface="+mj-cs"/>
              </a:rPr>
              <a:t>DOTAZY</a:t>
            </a:r>
          </a:p>
          <a:p>
            <a:pPr lvl="1">
              <a:spcBef>
                <a:spcPct val="0"/>
              </a:spcBef>
              <a:defRPr/>
            </a:pPr>
            <a:r>
              <a:rPr lang="cs-CZ" sz="3600" b="1" kern="1200" dirty="0" smtClean="0">
                <a:solidFill>
                  <a:srgbClr val="005599"/>
                </a:solidFill>
                <a:ea typeface="+mj-ea"/>
                <a:cs typeface="+mj-cs"/>
              </a:rPr>
              <a:t>náměty</a:t>
            </a:r>
          </a:p>
          <a:p>
            <a:pPr lvl="1" algn="ctr">
              <a:spcBef>
                <a:spcPct val="0"/>
              </a:spcBef>
              <a:buFontTx/>
              <a:buNone/>
              <a:defRPr/>
            </a:pPr>
            <a:endParaRPr lang="cs-CZ" b="1" kern="1200" dirty="0" smtClean="0">
              <a:solidFill>
                <a:srgbClr val="005599"/>
              </a:solidFill>
              <a:ea typeface="+mj-ea"/>
              <a:cs typeface="+mj-cs"/>
            </a:endParaRPr>
          </a:p>
        </p:txBody>
      </p:sp>
      <p:pic>
        <p:nvPicPr>
          <p:cNvPr id="45059" name="Obrázek 4" descr="otaznik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3500438"/>
            <a:ext cx="2447925" cy="244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smtClean="0"/>
              <a:t/>
            </a:r>
            <a:br>
              <a:rPr lang="cs-CZ" smtClean="0"/>
            </a:br>
            <a:r>
              <a:rPr lang="cs-CZ" smtClean="0"/>
              <a:t>2N® NetStar </a:t>
            </a:r>
            <a:br>
              <a:rPr lang="cs-CZ" smtClean="0"/>
            </a:br>
            <a:r>
              <a:rPr lang="cs-CZ" smtClean="0"/>
              <a:t>Kontaktní Centrum</a:t>
            </a:r>
          </a:p>
        </p:txBody>
      </p:sp>
      <p:sp>
        <p:nvSpPr>
          <p:cNvPr id="2051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smtClean="0"/>
          </a:p>
          <a:p>
            <a:r>
              <a:rPr lang="cs-CZ" smtClean="0"/>
              <a:t>Jiří Michalec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57375"/>
            <a:ext cx="9175750" cy="4171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2627313" y="620713"/>
            <a:ext cx="5976937" cy="1079500"/>
          </a:xfrm>
          <a:prstGeom prst="rect">
            <a:avLst/>
          </a:prstGeom>
        </p:spPr>
        <p:txBody>
          <a:bodyPr/>
          <a:lstStyle/>
          <a:p>
            <a:pPr eaLnBrk="0" hangingPunct="0">
              <a:defRPr/>
            </a:pPr>
            <a:r>
              <a:rPr lang="cs-CZ" sz="3000" b="1" kern="0" dirty="0">
                <a:solidFill>
                  <a:srgbClr val="005599"/>
                </a:solidFill>
                <a:latin typeface="Verdana" pitchFamily="34" charset="0"/>
                <a:ea typeface="+mj-ea"/>
                <a:cs typeface="+mj-cs"/>
              </a:rPr>
              <a:t>Telefonní ústředna</a:t>
            </a: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Potřeby firmy</a:t>
            </a:r>
          </a:p>
        </p:txBody>
      </p:sp>
      <p:sp>
        <p:nvSpPr>
          <p:cNvPr id="4099" name="Zástupný symbol pro obsah 2"/>
          <p:cNvSpPr>
            <a:spLocks noGrp="1"/>
          </p:cNvSpPr>
          <p:nvPr>
            <p:ph idx="1"/>
          </p:nvPr>
        </p:nvSpPr>
        <p:spPr>
          <a:xfrm>
            <a:off x="900113" y="1844675"/>
            <a:ext cx="7343775" cy="3992563"/>
          </a:xfrm>
        </p:spPr>
        <p:txBody>
          <a:bodyPr/>
          <a:lstStyle/>
          <a:p>
            <a:r>
              <a:rPr lang="cs-CZ" smtClean="0"/>
              <a:t>Telefonní systém</a:t>
            </a:r>
          </a:p>
          <a:p>
            <a:r>
              <a:rPr lang="cs-CZ" smtClean="0"/>
              <a:t>Správa směn brigádníků</a:t>
            </a:r>
          </a:p>
          <a:p>
            <a:r>
              <a:rPr lang="cs-CZ" smtClean="0"/>
              <a:t>Příjem servisních zakázek</a:t>
            </a:r>
          </a:p>
          <a:p>
            <a:r>
              <a:rPr lang="cs-CZ" smtClean="0"/>
              <a:t>Obsluha objednávkové linky</a:t>
            </a:r>
          </a:p>
          <a:p>
            <a:r>
              <a:rPr lang="cs-CZ" smtClean="0"/>
              <a:t>Telefonický průzkum trhu</a:t>
            </a:r>
          </a:p>
          <a:p>
            <a:r>
              <a:rPr lang="cs-CZ" smtClean="0"/>
              <a:t>Zkrácení čekání</a:t>
            </a:r>
          </a:p>
          <a:p>
            <a:r>
              <a:rPr lang="cs-CZ" smtClean="0"/>
              <a:t>Vyřizování reklamací</a:t>
            </a:r>
          </a:p>
          <a:p>
            <a:r>
              <a:rPr lang="cs-CZ" smtClean="0"/>
              <a:t>Sledování znalosti pracovníků</a:t>
            </a:r>
          </a:p>
          <a:p>
            <a:pPr>
              <a:buFontTx/>
              <a:buNone/>
            </a:pPr>
            <a:endParaRPr lang="cs-CZ" smtClean="0"/>
          </a:p>
          <a:p>
            <a:pPr>
              <a:buFontTx/>
              <a:buNone/>
            </a:pPr>
            <a:endParaRPr lang="cs-CZ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!!!!!SDILENE!!!!!\27.02.12\JPG EN\12_umts-lte_en_text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extovéPole 3"/>
          <p:cNvSpPr txBox="1">
            <a:spLocks noChangeArrowheads="1"/>
          </p:cNvSpPr>
          <p:nvPr/>
        </p:nvSpPr>
        <p:spPr bwMode="auto">
          <a:xfrm>
            <a:off x="179388" y="1052513"/>
            <a:ext cx="8785225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4400">
                <a:latin typeface="Tahoma" pitchFamily="34" charset="0"/>
                <a:cs typeface="Tahoma" pitchFamily="34" charset="0"/>
              </a:rPr>
              <a:t>LTE</a:t>
            </a:r>
            <a:r>
              <a:rPr lang="en-US" sz="4400">
                <a:latin typeface="Tahoma" pitchFamily="34" charset="0"/>
                <a:cs typeface="Tahoma" pitchFamily="34" charset="0"/>
              </a:rPr>
              <a:t> / </a:t>
            </a:r>
            <a:r>
              <a:rPr lang="cs-CZ" sz="4400">
                <a:latin typeface="Tahoma" pitchFamily="34" charset="0"/>
                <a:cs typeface="Tahoma" pitchFamily="34" charset="0"/>
              </a:rPr>
              <a:t>UMTS</a:t>
            </a:r>
          </a:p>
        </p:txBody>
      </p:sp>
      <p:sp>
        <p:nvSpPr>
          <p:cNvPr id="13316" name="TextovéPole 4"/>
          <p:cNvSpPr txBox="1">
            <a:spLocks noChangeArrowheads="1"/>
          </p:cNvSpPr>
          <p:nvPr/>
        </p:nvSpPr>
        <p:spPr bwMode="auto">
          <a:xfrm>
            <a:off x="2124075" y="2060575"/>
            <a:ext cx="5040313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300">
                <a:latin typeface="Tahoma" pitchFamily="34" charset="0"/>
                <a:cs typeface="Tahoma" pitchFamily="34" charset="0"/>
              </a:rPr>
              <a:t>Routery pro datové sít</a:t>
            </a:r>
            <a:r>
              <a:rPr lang="cs-CZ" sz="1300">
                <a:latin typeface="Tahoma" pitchFamily="34" charset="0"/>
                <a:cs typeface="Tahoma" pitchFamily="34" charset="0"/>
              </a:rPr>
              <a:t>ě</a:t>
            </a:r>
            <a:r>
              <a:rPr lang="en-US" sz="1300">
                <a:latin typeface="Tahoma" pitchFamily="34" charset="0"/>
                <a:cs typeface="Tahoma" pitchFamily="34" charset="0"/>
              </a:rPr>
              <a:t> nových generací.</a:t>
            </a:r>
            <a:endParaRPr lang="cs-CZ" sz="1300"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obrázek 1" descr="image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60575"/>
            <a:ext cx="9285288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obrázek 3" descr="image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60575"/>
            <a:ext cx="9144000" cy="407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obrázek 2" descr="image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827213"/>
            <a:ext cx="7991475" cy="469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>
          <a:xfrm>
            <a:off x="2627313" y="620713"/>
            <a:ext cx="4897437" cy="1079500"/>
          </a:xfrm>
        </p:spPr>
        <p:txBody>
          <a:bodyPr/>
          <a:lstStyle/>
          <a:p>
            <a:r>
              <a:rPr lang="cs-CZ" smtClean="0"/>
              <a:t>Tradiční komunikační struktura</a:t>
            </a:r>
          </a:p>
        </p:txBody>
      </p:sp>
      <p:pic>
        <p:nvPicPr>
          <p:cNvPr id="8195" name="Obrázek 6" descr="infrastruktura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7013" y="0"/>
            <a:ext cx="86899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/>
          <p:cNvSpPr>
            <a:spLocks noGrp="1"/>
          </p:cNvSpPr>
          <p:nvPr>
            <p:ph type="title"/>
          </p:nvPr>
        </p:nvSpPr>
        <p:spPr>
          <a:xfrm>
            <a:off x="2627313" y="620713"/>
            <a:ext cx="4897437" cy="1079500"/>
          </a:xfrm>
        </p:spPr>
        <p:txBody>
          <a:bodyPr/>
          <a:lstStyle/>
          <a:p>
            <a:r>
              <a:rPr lang="cs-CZ" smtClean="0"/>
              <a:t>Tradiční komunikační struktura</a:t>
            </a:r>
          </a:p>
        </p:txBody>
      </p:sp>
      <p:pic>
        <p:nvPicPr>
          <p:cNvPr id="9219" name="Obrázek 5" descr="infrastruktura s 2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42888"/>
            <a:ext cx="9144000" cy="637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/>
          <p:cNvSpPr>
            <a:spLocks noGrp="1"/>
          </p:cNvSpPr>
          <p:nvPr>
            <p:ph type="title"/>
          </p:nvPr>
        </p:nvSpPr>
        <p:spPr>
          <a:xfrm>
            <a:off x="2627313" y="620713"/>
            <a:ext cx="4897437" cy="1079500"/>
          </a:xfrm>
        </p:spPr>
        <p:txBody>
          <a:bodyPr/>
          <a:lstStyle/>
          <a:p>
            <a:r>
              <a:rPr lang="cs-CZ" smtClean="0"/>
              <a:t>Tradiční komunikační struktura</a:t>
            </a:r>
          </a:p>
        </p:txBody>
      </p:sp>
      <p:pic>
        <p:nvPicPr>
          <p:cNvPr id="10243" name="Obrázek 4" descr="infrastruktura s 2N_booster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42888"/>
            <a:ext cx="9144000" cy="637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/>
          <p:cNvSpPr>
            <a:spLocks noGrp="1"/>
          </p:cNvSpPr>
          <p:nvPr>
            <p:ph type="title"/>
          </p:nvPr>
        </p:nvSpPr>
        <p:spPr>
          <a:xfrm>
            <a:off x="2627313" y="620713"/>
            <a:ext cx="6516687" cy="1079500"/>
          </a:xfrm>
        </p:spPr>
        <p:txBody>
          <a:bodyPr/>
          <a:lstStyle/>
          <a:p>
            <a:r>
              <a:rPr lang="cs-CZ" smtClean="0"/>
              <a:t>Ochrana již vynaložených investic</a:t>
            </a:r>
          </a:p>
        </p:txBody>
      </p:sp>
      <p:sp>
        <p:nvSpPr>
          <p:cNvPr id="11267" name="Zástupný symbol pro obsah 2"/>
          <p:cNvSpPr>
            <a:spLocks noGrp="1"/>
          </p:cNvSpPr>
          <p:nvPr>
            <p:ph idx="1"/>
          </p:nvPr>
        </p:nvSpPr>
        <p:spPr>
          <a:xfrm>
            <a:off x="900113" y="1989138"/>
            <a:ext cx="7343775" cy="4464050"/>
          </a:xfrm>
        </p:spPr>
        <p:txBody>
          <a:bodyPr/>
          <a:lstStyle/>
          <a:p>
            <a:r>
              <a:rPr lang="cs-CZ" smtClean="0"/>
              <a:t>Zachování stávající struktury</a:t>
            </a:r>
          </a:p>
          <a:p>
            <a:endParaRPr lang="cs-CZ" smtClean="0"/>
          </a:p>
          <a:p>
            <a:r>
              <a:rPr lang="cs-CZ" smtClean="0"/>
              <a:t>Rozšíření systému NetStar</a:t>
            </a:r>
          </a:p>
          <a:p>
            <a:pPr lvl="1"/>
            <a:r>
              <a:rPr lang="cs-CZ" smtClean="0"/>
              <a:t>Správa nahrávek</a:t>
            </a:r>
          </a:p>
          <a:p>
            <a:pPr lvl="1"/>
            <a:r>
              <a:rPr lang="cs-CZ" smtClean="0"/>
              <a:t>Kontaktní centrum</a:t>
            </a:r>
          </a:p>
          <a:p>
            <a:pPr lvl="1"/>
            <a:endParaRPr lang="cs-CZ" smtClean="0"/>
          </a:p>
          <a:p>
            <a:r>
              <a:rPr lang="cs-CZ" smtClean="0"/>
              <a:t>Možnost použití stávajících serverů</a:t>
            </a:r>
          </a:p>
          <a:p>
            <a:r>
              <a:rPr lang="cs-CZ" smtClean="0"/>
              <a:t>Rozšíření systému 2N PBX Booster</a:t>
            </a:r>
          </a:p>
          <a:p>
            <a:pPr lvl="1">
              <a:buFontTx/>
              <a:buNone/>
            </a:pPr>
            <a:r>
              <a:rPr lang="cs-CZ" smtClean="0">
                <a:sym typeface="Wingdings" pitchFamily="2" charset="2"/>
              </a:rPr>
              <a:t>jen jedno nové zařízení!!</a:t>
            </a:r>
            <a:endParaRPr lang="cs-CZ" smtClean="0"/>
          </a:p>
          <a:p>
            <a:pPr>
              <a:buFontTx/>
              <a:buNone/>
            </a:pPr>
            <a:endParaRPr lang="cs-CZ" smtClean="0"/>
          </a:p>
          <a:p>
            <a:pPr>
              <a:buFontTx/>
              <a:buNone/>
            </a:pPr>
            <a:endParaRPr lang="cs-CZ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idx="1"/>
          </p:nvPr>
        </p:nvSpPr>
        <p:spPr>
          <a:xfrm>
            <a:off x="900113" y="1566863"/>
            <a:ext cx="7775575" cy="452596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cs-CZ" smtClean="0"/>
              <a:t>Spustitelné ve webovém prohlížeči</a:t>
            </a:r>
            <a:endParaRPr lang="en-US" smtClean="0"/>
          </a:p>
          <a:p>
            <a:pPr lvl="1">
              <a:lnSpc>
                <a:spcPct val="150000"/>
              </a:lnSpc>
            </a:pPr>
            <a:r>
              <a:rPr lang="en-US" smtClean="0"/>
              <a:t>Administrator</a:t>
            </a:r>
          </a:p>
          <a:p>
            <a:pPr lvl="1">
              <a:lnSpc>
                <a:spcPct val="150000"/>
              </a:lnSpc>
            </a:pPr>
            <a:r>
              <a:rPr lang="en-US" smtClean="0"/>
              <a:t>Supervisor</a:t>
            </a:r>
          </a:p>
          <a:p>
            <a:pPr lvl="1">
              <a:lnSpc>
                <a:spcPct val="150000"/>
              </a:lnSpc>
            </a:pPr>
            <a:r>
              <a:rPr lang="en-US" smtClean="0"/>
              <a:t>Agent / Operator</a:t>
            </a:r>
          </a:p>
          <a:p>
            <a:pPr>
              <a:lnSpc>
                <a:spcPct val="150000"/>
              </a:lnSpc>
            </a:pPr>
            <a:r>
              <a:rPr lang="cs-CZ" smtClean="0"/>
              <a:t>Vše pro práci na jedné obrazovce</a:t>
            </a:r>
          </a:p>
          <a:p>
            <a:pPr>
              <a:lnSpc>
                <a:spcPct val="150000"/>
              </a:lnSpc>
            </a:pPr>
            <a:r>
              <a:rPr lang="cs-CZ" smtClean="0"/>
              <a:t>Přizpůsobitelné uživatelské rozhraní</a:t>
            </a:r>
            <a:endParaRPr lang="en-US" smtClean="0"/>
          </a:p>
        </p:txBody>
      </p:sp>
      <p:sp>
        <p:nvSpPr>
          <p:cNvPr id="12291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2N Kontaktní centrum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idx="1"/>
          </p:nvPr>
        </p:nvSpPr>
        <p:spPr>
          <a:xfrm>
            <a:off x="900113" y="1916113"/>
            <a:ext cx="7775575" cy="452596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cs-CZ" smtClean="0"/>
              <a:t>1-100 agentů</a:t>
            </a:r>
          </a:p>
          <a:p>
            <a:pPr>
              <a:lnSpc>
                <a:spcPct val="150000"/>
              </a:lnSpc>
            </a:pPr>
            <a:r>
              <a:rPr lang="cs-CZ" smtClean="0"/>
              <a:t>Malé a střední organizace</a:t>
            </a:r>
          </a:p>
          <a:p>
            <a:pPr>
              <a:lnSpc>
                <a:spcPct val="150000"/>
              </a:lnSpc>
            </a:pPr>
            <a:r>
              <a:rPr lang="cs-CZ" smtClean="0"/>
              <a:t>Urychlení obsloužení klienta</a:t>
            </a:r>
          </a:p>
          <a:p>
            <a:pPr>
              <a:lnSpc>
                <a:spcPct val="150000"/>
              </a:lnSpc>
            </a:pPr>
            <a:r>
              <a:rPr lang="cs-CZ" smtClean="0"/>
              <a:t>Zvýšení výkonu call centra</a:t>
            </a:r>
          </a:p>
          <a:p>
            <a:pPr>
              <a:lnSpc>
                <a:spcPct val="150000"/>
              </a:lnSpc>
            </a:pPr>
            <a:r>
              <a:rPr lang="cs-CZ" smtClean="0"/>
              <a:t>Využití stávajícího řešení</a:t>
            </a:r>
            <a:endParaRPr lang="en-US" smtClean="0"/>
          </a:p>
        </p:txBody>
      </p:sp>
      <p:sp>
        <p:nvSpPr>
          <p:cNvPr id="13315" name="Nadpis 1"/>
          <p:cNvSpPr>
            <a:spLocks noGrp="1"/>
          </p:cNvSpPr>
          <p:nvPr>
            <p:ph type="title"/>
          </p:nvPr>
        </p:nvSpPr>
        <p:spPr>
          <a:xfrm>
            <a:off x="1979613" y="620713"/>
            <a:ext cx="7164387" cy="1079500"/>
          </a:xfrm>
        </p:spPr>
        <p:txBody>
          <a:bodyPr/>
          <a:lstStyle/>
          <a:p>
            <a:r>
              <a:rPr lang="cs-CZ" smtClean="0"/>
              <a:t>2N Kontaktní centrum-vlastnosti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Grp="1" noChangeArrowheads="1"/>
          </p:cNvSpPr>
          <p:nvPr>
            <p:ph idx="1"/>
          </p:nvPr>
        </p:nvSpPr>
        <p:spPr>
          <a:xfrm>
            <a:off x="900113" y="1916113"/>
            <a:ext cx="7775575" cy="452596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cs-CZ" smtClean="0"/>
              <a:t>Zdravotnická zařízení</a:t>
            </a:r>
          </a:p>
          <a:p>
            <a:pPr>
              <a:lnSpc>
                <a:spcPct val="150000"/>
              </a:lnSpc>
            </a:pPr>
            <a:r>
              <a:rPr lang="cs-CZ" smtClean="0"/>
              <a:t>Banky a pojišťovny</a:t>
            </a:r>
          </a:p>
          <a:p>
            <a:pPr>
              <a:lnSpc>
                <a:spcPct val="150000"/>
              </a:lnSpc>
            </a:pPr>
            <a:r>
              <a:rPr lang="cs-CZ" smtClean="0"/>
              <a:t>Instituce samospráva</a:t>
            </a:r>
          </a:p>
          <a:p>
            <a:pPr>
              <a:lnSpc>
                <a:spcPct val="150000"/>
              </a:lnSpc>
            </a:pPr>
            <a:r>
              <a:rPr lang="cs-CZ" smtClean="0"/>
              <a:t>Obchodní společnosti</a:t>
            </a:r>
          </a:p>
          <a:p>
            <a:pPr>
              <a:lnSpc>
                <a:spcPct val="150000"/>
              </a:lnSpc>
            </a:pPr>
            <a:r>
              <a:rPr lang="cs-CZ" smtClean="0"/>
              <a:t>Výrobní podniky</a:t>
            </a:r>
          </a:p>
          <a:p>
            <a:pPr>
              <a:lnSpc>
                <a:spcPct val="150000"/>
              </a:lnSpc>
            </a:pPr>
            <a:r>
              <a:rPr lang="cs-CZ" smtClean="0"/>
              <a:t>…</a:t>
            </a:r>
            <a:endParaRPr lang="en-US" smtClean="0"/>
          </a:p>
        </p:txBody>
      </p:sp>
      <p:sp>
        <p:nvSpPr>
          <p:cNvPr id="14339" name="Nadpis 1"/>
          <p:cNvSpPr>
            <a:spLocks noGrp="1"/>
          </p:cNvSpPr>
          <p:nvPr>
            <p:ph type="title"/>
          </p:nvPr>
        </p:nvSpPr>
        <p:spPr>
          <a:xfrm>
            <a:off x="1979613" y="620713"/>
            <a:ext cx="7164387" cy="1079500"/>
          </a:xfrm>
        </p:spPr>
        <p:txBody>
          <a:bodyPr/>
          <a:lstStyle/>
          <a:p>
            <a:r>
              <a:rPr lang="cs-CZ" smtClean="0"/>
              <a:t>2N Kontaktní centrum-zaměření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C:\!!!!!SDILENE!!!!!\27.02.12\JPG EN\13_m2m_en_text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ovéPole 3"/>
          <p:cNvSpPr txBox="1">
            <a:spLocks noChangeArrowheads="1"/>
          </p:cNvSpPr>
          <p:nvPr/>
        </p:nvSpPr>
        <p:spPr bwMode="auto">
          <a:xfrm>
            <a:off x="179388" y="1052513"/>
            <a:ext cx="8785225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>
                <a:latin typeface="Tahoma" pitchFamily="34" charset="0"/>
                <a:cs typeface="Tahoma" pitchFamily="34" charset="0"/>
              </a:rPr>
              <a:t>M2M </a:t>
            </a:r>
            <a:r>
              <a:rPr lang="cs-CZ" sz="4400">
                <a:latin typeface="Tahoma" pitchFamily="34" charset="0"/>
                <a:cs typeface="Tahoma" pitchFamily="34" charset="0"/>
              </a:rPr>
              <a:t>Ř</a:t>
            </a:r>
            <a:r>
              <a:rPr lang="en-US" sz="4400">
                <a:latin typeface="Tahoma" pitchFamily="34" charset="0"/>
                <a:cs typeface="Tahoma" pitchFamily="34" charset="0"/>
              </a:rPr>
              <a:t>EŠENÍ</a:t>
            </a:r>
            <a:endParaRPr lang="cs-CZ" sz="44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4340" name="TextovéPole 4"/>
          <p:cNvSpPr txBox="1">
            <a:spLocks noChangeArrowheads="1"/>
          </p:cNvSpPr>
          <p:nvPr/>
        </p:nvSpPr>
        <p:spPr bwMode="auto">
          <a:xfrm>
            <a:off x="2124075" y="2060575"/>
            <a:ext cx="504031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300">
                <a:latin typeface="Tahoma" pitchFamily="34" charset="0"/>
                <a:cs typeface="Tahoma" pitchFamily="34" charset="0"/>
              </a:rPr>
              <a:t>Z</a:t>
            </a:r>
            <a:r>
              <a:rPr lang="cs-CZ" sz="1300">
                <a:latin typeface="Tahoma" pitchFamily="34" charset="0"/>
                <a:cs typeface="Tahoma" pitchFamily="34" charset="0"/>
              </a:rPr>
              <a:t>á</a:t>
            </a:r>
            <a:r>
              <a:rPr lang="en-US" sz="1300">
                <a:latin typeface="Tahoma" pitchFamily="34" charset="0"/>
                <a:cs typeface="Tahoma" pitchFamily="34" charset="0"/>
              </a:rPr>
              <a:t>k</a:t>
            </a:r>
            <a:r>
              <a:rPr lang="cs-CZ" sz="1300">
                <a:latin typeface="Tahoma" pitchFamily="34" charset="0"/>
                <a:cs typeface="Tahoma" pitchFamily="34" charset="0"/>
              </a:rPr>
              <a:t>a</a:t>
            </a:r>
            <a:r>
              <a:rPr lang="en-US" sz="1300">
                <a:latin typeface="Tahoma" pitchFamily="34" charset="0"/>
                <a:cs typeface="Tahoma" pitchFamily="34" charset="0"/>
              </a:rPr>
              <a:t>znická </a:t>
            </a:r>
            <a:r>
              <a:rPr lang="cs-CZ" sz="1300">
                <a:latin typeface="Tahoma" pitchFamily="34" charset="0"/>
                <a:cs typeface="Tahoma" pitchFamily="34" charset="0"/>
              </a:rPr>
              <a:t>ř</a:t>
            </a:r>
            <a:r>
              <a:rPr lang="en-US" sz="1300">
                <a:latin typeface="Tahoma" pitchFamily="34" charset="0"/>
                <a:cs typeface="Tahoma" pitchFamily="34" charset="0"/>
              </a:rPr>
              <a:t>ešení pro automatizované m</a:t>
            </a:r>
            <a:r>
              <a:rPr lang="cs-CZ" sz="1300">
                <a:latin typeface="Tahoma" pitchFamily="34" charset="0"/>
                <a:cs typeface="Tahoma" pitchFamily="34" charset="0"/>
              </a:rPr>
              <a:t>ěř</a:t>
            </a:r>
            <a:r>
              <a:rPr lang="en-US" sz="1300">
                <a:latin typeface="Tahoma" pitchFamily="34" charset="0"/>
                <a:cs typeface="Tahoma" pitchFamily="34" charset="0"/>
              </a:rPr>
              <a:t>ení energií, </a:t>
            </a:r>
            <a:endParaRPr lang="cs-CZ" sz="1300">
              <a:latin typeface="Tahoma" pitchFamily="34" charset="0"/>
              <a:cs typeface="Tahoma" pitchFamily="34" charset="0"/>
            </a:endParaRPr>
          </a:p>
          <a:p>
            <a:pPr algn="ctr"/>
            <a:r>
              <a:rPr lang="en-US" sz="1300">
                <a:latin typeface="Tahoma" pitchFamily="34" charset="0"/>
                <a:cs typeface="Tahoma" pitchFamily="34" charset="0"/>
              </a:rPr>
              <a:t>výdejové automaty a výtahy.</a:t>
            </a:r>
            <a:endParaRPr lang="cs-CZ" sz="1300"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idx="1"/>
          </p:nvPr>
        </p:nvSpPr>
        <p:spPr>
          <a:xfrm>
            <a:off x="900113" y="1916113"/>
            <a:ext cx="7775575" cy="452596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cs-CZ" smtClean="0"/>
              <a:t>Vhodné pro dotykové obrazovky</a:t>
            </a:r>
          </a:p>
          <a:p>
            <a:pPr>
              <a:lnSpc>
                <a:spcPct val="150000"/>
              </a:lnSpc>
            </a:pPr>
            <a:r>
              <a:rPr lang="cs-CZ" smtClean="0"/>
              <a:t>Vždy on –line</a:t>
            </a:r>
          </a:p>
          <a:p>
            <a:pPr lvl="1">
              <a:lnSpc>
                <a:spcPct val="150000"/>
              </a:lnSpc>
              <a:buFontTx/>
              <a:buChar char="•"/>
            </a:pPr>
            <a:r>
              <a:rPr lang="cs-CZ" smtClean="0"/>
              <a:t>Tablety, smart telefony</a:t>
            </a:r>
          </a:p>
          <a:p>
            <a:pPr>
              <a:lnSpc>
                <a:spcPct val="150000"/>
              </a:lnSpc>
            </a:pPr>
            <a:r>
              <a:rPr lang="cs-CZ" smtClean="0"/>
              <a:t>Snadné nasazení</a:t>
            </a:r>
            <a:endParaRPr lang="en-US" smtClean="0"/>
          </a:p>
        </p:txBody>
      </p:sp>
      <p:sp>
        <p:nvSpPr>
          <p:cNvPr id="15363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2N Kontaktní centrum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3"/>
          <p:cNvSpPr>
            <a:spLocks noGrp="1"/>
          </p:cNvSpPr>
          <p:nvPr>
            <p:ph type="title"/>
          </p:nvPr>
        </p:nvSpPr>
        <p:spPr>
          <a:xfrm>
            <a:off x="2555875" y="2781300"/>
            <a:ext cx="5616575" cy="1079500"/>
          </a:xfrm>
        </p:spPr>
        <p:txBody>
          <a:bodyPr/>
          <a:lstStyle/>
          <a:p>
            <a:r>
              <a:rPr lang="cs-CZ" smtClean="0"/>
              <a:t>Děkuji za pozornost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2133600"/>
            <a:ext cx="7343775" cy="3992563"/>
          </a:xfrm>
        </p:spPr>
        <p:txBody>
          <a:bodyPr/>
          <a:lstStyle/>
          <a:p>
            <a:pPr algn="ctr">
              <a:buFontTx/>
              <a:buNone/>
              <a:defRPr/>
            </a:pPr>
            <a:endParaRPr lang="cs-CZ" sz="3000" dirty="0" smtClean="0">
              <a:solidFill>
                <a:srgbClr val="298FCD"/>
              </a:solidFill>
              <a:ea typeface="+mj-ea"/>
              <a:cs typeface="+mj-cs"/>
            </a:endParaRPr>
          </a:p>
          <a:p>
            <a:pPr>
              <a:buFontTx/>
              <a:buNone/>
              <a:defRPr/>
            </a:pPr>
            <a:endParaRPr lang="cs-CZ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!!!!!SDILENE!!!!!\27.02.12\JPG EN\14_pbx_en_text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ovéPole 3"/>
          <p:cNvSpPr txBox="1">
            <a:spLocks noChangeArrowheads="1"/>
          </p:cNvSpPr>
          <p:nvPr/>
        </p:nvSpPr>
        <p:spPr bwMode="auto">
          <a:xfrm>
            <a:off x="179388" y="1052513"/>
            <a:ext cx="8785225" cy="75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300">
                <a:latin typeface="Tahoma" pitchFamily="34" charset="0"/>
                <a:cs typeface="Tahoma" pitchFamily="34" charset="0"/>
              </a:rPr>
              <a:t>PBX</a:t>
            </a:r>
            <a:endParaRPr lang="cs-CZ" sz="43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5364" name="TextovéPole 4"/>
          <p:cNvSpPr txBox="1">
            <a:spLocks noChangeArrowheads="1"/>
          </p:cNvSpPr>
          <p:nvPr/>
        </p:nvSpPr>
        <p:spPr bwMode="auto">
          <a:xfrm>
            <a:off x="2124075" y="2060575"/>
            <a:ext cx="5040313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300">
                <a:latin typeface="Tahoma" pitchFamily="34" charset="0"/>
                <a:cs typeface="Tahoma" pitchFamily="34" charset="0"/>
              </a:rPr>
              <a:t>Univerzální modulární </a:t>
            </a:r>
            <a:r>
              <a:rPr lang="cs-CZ" sz="1300">
                <a:latin typeface="Tahoma" pitchFamily="34" charset="0"/>
                <a:cs typeface="Tahoma" pitchFamily="34" charset="0"/>
              </a:rPr>
              <a:t>ř</a:t>
            </a:r>
            <a:r>
              <a:rPr lang="en-US" sz="1300">
                <a:latin typeface="Tahoma" pitchFamily="34" charset="0"/>
                <a:cs typeface="Tahoma" pitchFamily="34" charset="0"/>
              </a:rPr>
              <a:t>ešení pro všechny technologie.</a:t>
            </a:r>
            <a:endParaRPr lang="cs-CZ" sz="1300"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C:\!!!!!SDILENE!!!!!\27.02.12\JPG CZ\16_succes_02_oprav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C:\!!!!!SDILENE!!!!!\27.02.12\JPG EN\17_gallery_en_text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ovéPole 3"/>
          <p:cNvSpPr txBox="1">
            <a:spLocks noChangeArrowheads="1"/>
          </p:cNvSpPr>
          <p:nvPr/>
        </p:nvSpPr>
        <p:spPr bwMode="auto">
          <a:xfrm>
            <a:off x="539750" y="4508500"/>
            <a:ext cx="410368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KAŽDORO</a:t>
            </a:r>
            <a:r>
              <a:rPr lang="cs-CZ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Č</a:t>
            </a:r>
            <a:r>
              <a:rPr lang="en-US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NÍ Ú</a:t>
            </a:r>
            <a:r>
              <a:rPr lang="cs-CZ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Č</a:t>
            </a:r>
            <a:r>
              <a:rPr lang="en-US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AST NA VÍCE </a:t>
            </a:r>
            <a:r>
              <a:rPr lang="cs-CZ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NEŽ</a:t>
            </a:r>
            <a:r>
              <a:rPr lang="en-US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DVACETI SV</a:t>
            </a:r>
            <a:r>
              <a:rPr lang="cs-CZ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Ě</a:t>
            </a:r>
            <a:r>
              <a:rPr lang="en-US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TOVÝCH VÝSTAVÁCH</a:t>
            </a:r>
            <a:endParaRPr lang="cs-CZ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8436" name="TextovéPole 4"/>
          <p:cNvSpPr txBox="1">
            <a:spLocks noChangeArrowheads="1"/>
          </p:cNvSpPr>
          <p:nvPr/>
        </p:nvSpPr>
        <p:spPr bwMode="auto">
          <a:xfrm>
            <a:off x="395288" y="5516563"/>
            <a:ext cx="6985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2N vždy hledá ta nejlepší </a:t>
            </a:r>
            <a:r>
              <a:rPr lang="cs-CZ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ř</a:t>
            </a:r>
            <a:r>
              <a:rPr lang="en-US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ešení a nabízí je...</a:t>
            </a:r>
            <a:endParaRPr lang="cs-CZ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7"/>
          <p:cNvSpPr txBox="1">
            <a:spLocks/>
          </p:cNvSpPr>
          <p:nvPr/>
        </p:nvSpPr>
        <p:spPr>
          <a:xfrm>
            <a:off x="3401540" y="4509120"/>
            <a:ext cx="3330700" cy="172819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 smtClean="0"/>
              <a:t>Jednoduchost</a:t>
            </a:r>
          </a:p>
          <a:p>
            <a:r>
              <a:rPr lang="cs-CZ" sz="2400" dirty="0" smtClean="0"/>
              <a:t>Žádná komunikace</a:t>
            </a:r>
          </a:p>
          <a:p>
            <a:r>
              <a:rPr lang="cs-CZ" sz="2400" dirty="0" smtClean="0"/>
              <a:t>Žádná integrace</a:t>
            </a:r>
          </a:p>
          <a:p>
            <a:pPr>
              <a:buFont typeface="Arial" pitchFamily="34" charset="0"/>
              <a:buNone/>
            </a:pPr>
            <a:endParaRPr lang="cs-CZ" sz="2400" dirty="0"/>
          </a:p>
        </p:txBody>
      </p:sp>
      <p:pic>
        <p:nvPicPr>
          <p:cNvPr id="7" name="Picture 2" descr="http://www.e-viaco.cz/galerie/1_5984/domovni-zvonek-zn-61-s-nizkou-nerezovou-miskou-original.jpg"/>
          <p:cNvPicPr>
            <a:picLocks noChangeAspect="1" noChangeArrowheads="1"/>
          </p:cNvPicPr>
          <p:nvPr/>
        </p:nvPicPr>
        <p:blipFill>
          <a:blip r:embed="rId2" cstate="print"/>
          <a:srcRect l="32760" t="22680" r="31961" b="21881"/>
          <a:stretch>
            <a:fillRect/>
          </a:stretch>
        </p:blipFill>
        <p:spPr bwMode="auto">
          <a:xfrm>
            <a:off x="7163641" y="2165094"/>
            <a:ext cx="1265984" cy="1989403"/>
          </a:xfrm>
          <a:prstGeom prst="rect">
            <a:avLst/>
          </a:prstGeom>
          <a:noFill/>
        </p:spPr>
      </p:pic>
      <p:pic>
        <p:nvPicPr>
          <p:cNvPr id="8" name="Picture 4" descr="http://www.hadex.cz/img/zbozi/l4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97834" y="4797152"/>
            <a:ext cx="2028825" cy="1295401"/>
          </a:xfrm>
          <a:prstGeom prst="rect">
            <a:avLst/>
          </a:prstGeom>
          <a:noFill/>
        </p:spPr>
      </p:pic>
      <p:pic>
        <p:nvPicPr>
          <p:cNvPr id="9" name="Picture 2" descr="http://www.eltecom.eu/uploads/article/20091211-4fp21036.jpg"/>
          <p:cNvPicPr>
            <a:picLocks noChangeAspect="1" noChangeArrowheads="1"/>
          </p:cNvPicPr>
          <p:nvPr/>
        </p:nvPicPr>
        <p:blipFill>
          <a:blip r:embed="rId4" cstate="print"/>
          <a:srcRect l="17446" r="30216" b="-799"/>
          <a:stretch>
            <a:fillRect/>
          </a:stretch>
        </p:blipFill>
        <p:spPr bwMode="auto">
          <a:xfrm>
            <a:off x="251520" y="3645024"/>
            <a:ext cx="1971599" cy="3212976"/>
          </a:xfrm>
          <a:prstGeom prst="rect">
            <a:avLst/>
          </a:prstGeom>
          <a:noFill/>
        </p:spPr>
      </p:pic>
      <p:sp>
        <p:nvSpPr>
          <p:cNvPr id="12" name="Zástupný symbol pro obsah 7"/>
          <p:cNvSpPr txBox="1">
            <a:spLocks/>
          </p:cNvSpPr>
          <p:nvPr/>
        </p:nvSpPr>
        <p:spPr bwMode="auto">
          <a:xfrm>
            <a:off x="3203848" y="1988840"/>
            <a:ext cx="3078709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cs-CZ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</a:rPr>
              <a:t>Hlasová komunikace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cs-CZ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</a:rPr>
              <a:t>Otevírání dveří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cs-CZ" sz="2400" kern="0" dirty="0" smtClean="0">
                <a:solidFill>
                  <a:srgbClr val="111111"/>
                </a:solidFill>
              </a:rPr>
              <a:t>Video</a:t>
            </a:r>
            <a:endParaRPr kumimoji="0" lang="cs-CZ" sz="2400" b="0" i="0" u="none" strike="noStrike" kern="0" cap="none" spc="0" normalizeH="0" baseline="0" noProof="0" dirty="0" smtClean="0">
              <a:ln>
                <a:noFill/>
              </a:ln>
              <a:solidFill>
                <a:srgbClr val="111111"/>
              </a:solidFill>
              <a:effectLst/>
              <a:uLnTx/>
              <a:uFillTx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cs-CZ" sz="2400" kern="0" dirty="0" smtClean="0">
                <a:solidFill>
                  <a:srgbClr val="111111"/>
                </a:solidFill>
              </a:rPr>
              <a:t>Ž</a:t>
            </a:r>
            <a:r>
              <a:rPr kumimoji="0" lang="cs-CZ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</a:rPr>
              <a:t>ádná</a:t>
            </a:r>
            <a:r>
              <a:rPr kumimoji="0" lang="cs-CZ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</a:rPr>
              <a:t> integrace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2400" b="0" i="0" u="none" strike="noStrike" kern="0" cap="none" spc="0" normalizeH="0" baseline="0" noProof="0" dirty="0">
              <a:ln>
                <a:noFill/>
              </a:ln>
              <a:solidFill>
                <a:srgbClr val="111111"/>
              </a:solidFill>
              <a:effectLst/>
              <a:uLnTx/>
              <a:uFillTx/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1988840"/>
            <a:ext cx="936036" cy="1315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2286000" y="785813"/>
            <a:ext cx="5857875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5599"/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>Historie dveřní</a:t>
            </a:r>
            <a:r>
              <a:rPr kumimoji="0" lang="cs-CZ" sz="2800" b="1" i="0" u="none" strike="noStrike" kern="0" cap="none" spc="0" normalizeH="0" noProof="0" dirty="0" smtClean="0">
                <a:ln>
                  <a:noFill/>
                </a:ln>
                <a:solidFill>
                  <a:srgbClr val="005599"/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> komunikace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03820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6" descr="http://s4.hubimg.com/u/1072663_f5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773238"/>
            <a:ext cx="1008062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0" descr="http://www.daveshometheater.com/Automation/Images/home%2520automation_r6_c4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2280" y="1916832"/>
            <a:ext cx="1873250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2" descr="http://t3.gstatic.com/images?q=tbn:ANd9GcSb_6Jbmr9iE2YtICFLKDoQ0pAN5zC539QIYgt45LRr0ph7tUY8NQ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19872" y="5301208"/>
            <a:ext cx="1397000" cy="139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Volný tvar 19"/>
          <p:cNvSpPr/>
          <p:nvPr/>
        </p:nvSpPr>
        <p:spPr>
          <a:xfrm>
            <a:off x="1547813" y="1989138"/>
            <a:ext cx="1860550" cy="835025"/>
          </a:xfrm>
          <a:custGeom>
            <a:avLst/>
            <a:gdLst>
              <a:gd name="connsiteX0" fmla="*/ 996696 w 996696"/>
              <a:gd name="connsiteY0" fmla="*/ 475488 h 475488"/>
              <a:gd name="connsiteX1" fmla="*/ 493776 w 996696"/>
              <a:gd name="connsiteY1" fmla="*/ 146304 h 475488"/>
              <a:gd name="connsiteX2" fmla="*/ 0 w 996696"/>
              <a:gd name="connsiteY2" fmla="*/ 0 h 475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96696" h="475488">
                <a:moveTo>
                  <a:pt x="996696" y="475488"/>
                </a:moveTo>
                <a:cubicBezTo>
                  <a:pt x="828294" y="350520"/>
                  <a:pt x="659892" y="225552"/>
                  <a:pt x="493776" y="146304"/>
                </a:cubicBezTo>
                <a:cubicBezTo>
                  <a:pt x="327660" y="67056"/>
                  <a:pt x="163830" y="33528"/>
                  <a:pt x="0" y="0"/>
                </a:cubicBezTo>
              </a:path>
            </a:pathLst>
          </a:custGeom>
          <a:ln>
            <a:headEnd type="stealth"/>
            <a:tailEnd type="stealth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2" name="Volný tvar 21"/>
          <p:cNvSpPr/>
          <p:nvPr/>
        </p:nvSpPr>
        <p:spPr>
          <a:xfrm flipV="1">
            <a:off x="1907704" y="3861048"/>
            <a:ext cx="780802" cy="144016"/>
          </a:xfrm>
          <a:custGeom>
            <a:avLst/>
            <a:gdLst>
              <a:gd name="connsiteX0" fmla="*/ 996696 w 996696"/>
              <a:gd name="connsiteY0" fmla="*/ 475488 h 475488"/>
              <a:gd name="connsiteX1" fmla="*/ 493776 w 996696"/>
              <a:gd name="connsiteY1" fmla="*/ 146304 h 475488"/>
              <a:gd name="connsiteX2" fmla="*/ 0 w 996696"/>
              <a:gd name="connsiteY2" fmla="*/ 0 h 475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96696" h="475488">
                <a:moveTo>
                  <a:pt x="996696" y="475488"/>
                </a:moveTo>
                <a:cubicBezTo>
                  <a:pt x="828294" y="350520"/>
                  <a:pt x="659892" y="225552"/>
                  <a:pt x="493776" y="146304"/>
                </a:cubicBezTo>
                <a:cubicBezTo>
                  <a:pt x="327660" y="67056"/>
                  <a:pt x="163830" y="33528"/>
                  <a:pt x="0" y="0"/>
                </a:cubicBezTo>
              </a:path>
            </a:pathLst>
          </a:custGeom>
          <a:ln>
            <a:headEnd type="stealth"/>
            <a:tailEnd type="stealth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4" name="Volný tvar 23"/>
          <p:cNvSpPr/>
          <p:nvPr/>
        </p:nvSpPr>
        <p:spPr>
          <a:xfrm>
            <a:off x="5796136" y="2636912"/>
            <a:ext cx="936104" cy="576064"/>
          </a:xfrm>
          <a:custGeom>
            <a:avLst/>
            <a:gdLst>
              <a:gd name="connsiteX0" fmla="*/ 0 w 2496312"/>
              <a:gd name="connsiteY0" fmla="*/ 420624 h 420624"/>
              <a:gd name="connsiteX1" fmla="*/ 1051560 w 2496312"/>
              <a:gd name="connsiteY1" fmla="*/ 128016 h 420624"/>
              <a:gd name="connsiteX2" fmla="*/ 2496312 w 2496312"/>
              <a:gd name="connsiteY2" fmla="*/ 0 h 420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96312" h="420624">
                <a:moveTo>
                  <a:pt x="0" y="420624"/>
                </a:moveTo>
                <a:cubicBezTo>
                  <a:pt x="317754" y="309372"/>
                  <a:pt x="635508" y="198120"/>
                  <a:pt x="1051560" y="128016"/>
                </a:cubicBezTo>
                <a:cubicBezTo>
                  <a:pt x="1467612" y="57912"/>
                  <a:pt x="1981962" y="28956"/>
                  <a:pt x="2496312" y="0"/>
                </a:cubicBezTo>
              </a:path>
            </a:pathLst>
          </a:custGeom>
          <a:ln>
            <a:headEnd type="stealth"/>
            <a:tailEnd type="stealth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5" name="Volný tvar 24"/>
          <p:cNvSpPr/>
          <p:nvPr/>
        </p:nvSpPr>
        <p:spPr>
          <a:xfrm>
            <a:off x="4427984" y="5013175"/>
            <a:ext cx="72579" cy="287487"/>
          </a:xfrm>
          <a:custGeom>
            <a:avLst/>
            <a:gdLst>
              <a:gd name="connsiteX0" fmla="*/ 0 w 384048"/>
              <a:gd name="connsiteY0" fmla="*/ 0 h 640080"/>
              <a:gd name="connsiteX1" fmla="*/ 292608 w 384048"/>
              <a:gd name="connsiteY1" fmla="*/ 512064 h 640080"/>
              <a:gd name="connsiteX2" fmla="*/ 384048 w 384048"/>
              <a:gd name="connsiteY2" fmla="*/ 640080 h 64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4048" h="640080">
                <a:moveTo>
                  <a:pt x="0" y="0"/>
                </a:moveTo>
                <a:cubicBezTo>
                  <a:pt x="114300" y="202692"/>
                  <a:pt x="228600" y="405384"/>
                  <a:pt x="292608" y="512064"/>
                </a:cubicBezTo>
                <a:cubicBezTo>
                  <a:pt x="356616" y="618744"/>
                  <a:pt x="370332" y="629412"/>
                  <a:pt x="384048" y="640080"/>
                </a:cubicBezTo>
              </a:path>
            </a:pathLst>
          </a:custGeom>
          <a:ln>
            <a:headEnd type="stealth"/>
            <a:tailEnd type="stealth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6" name="Volný tvar 25"/>
          <p:cNvSpPr/>
          <p:nvPr/>
        </p:nvSpPr>
        <p:spPr>
          <a:xfrm>
            <a:off x="5796136" y="4941168"/>
            <a:ext cx="288032" cy="360040"/>
          </a:xfrm>
          <a:custGeom>
            <a:avLst/>
            <a:gdLst>
              <a:gd name="connsiteX0" fmla="*/ 0 w 384048"/>
              <a:gd name="connsiteY0" fmla="*/ 0 h 640080"/>
              <a:gd name="connsiteX1" fmla="*/ 292608 w 384048"/>
              <a:gd name="connsiteY1" fmla="*/ 512064 h 640080"/>
              <a:gd name="connsiteX2" fmla="*/ 384048 w 384048"/>
              <a:gd name="connsiteY2" fmla="*/ 640080 h 64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4048" h="640080">
                <a:moveTo>
                  <a:pt x="0" y="0"/>
                </a:moveTo>
                <a:cubicBezTo>
                  <a:pt x="114300" y="202692"/>
                  <a:pt x="228600" y="405384"/>
                  <a:pt x="292608" y="512064"/>
                </a:cubicBezTo>
                <a:cubicBezTo>
                  <a:pt x="356616" y="618744"/>
                  <a:pt x="370332" y="629412"/>
                  <a:pt x="384048" y="640080"/>
                </a:cubicBezTo>
              </a:path>
            </a:pathLst>
          </a:custGeom>
          <a:ln>
            <a:headEnd type="stealth"/>
            <a:tailEnd type="stealth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30" name="Picture 12" descr="http://www.applesvet.cz/userfiles/image/iphone_home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796136" y="5661248"/>
            <a:ext cx="558800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14" descr="http://www.apple-mac.cz/obrazky/ipa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2200" y="5301208"/>
            <a:ext cx="1022009" cy="128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2" descr="http://img.tootoo.com/mytootoo/upload/99/99510/product/99510_33c3aed7632cd029607ca3325216a70f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9552" y="3212976"/>
            <a:ext cx="1158336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528" y="5013176"/>
            <a:ext cx="1802421" cy="124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Volný tvar 33"/>
          <p:cNvSpPr/>
          <p:nvPr/>
        </p:nvSpPr>
        <p:spPr>
          <a:xfrm flipV="1">
            <a:off x="2411760" y="4797152"/>
            <a:ext cx="852810" cy="864096"/>
          </a:xfrm>
          <a:custGeom>
            <a:avLst/>
            <a:gdLst>
              <a:gd name="connsiteX0" fmla="*/ 996696 w 996696"/>
              <a:gd name="connsiteY0" fmla="*/ 475488 h 475488"/>
              <a:gd name="connsiteX1" fmla="*/ 493776 w 996696"/>
              <a:gd name="connsiteY1" fmla="*/ 146304 h 475488"/>
              <a:gd name="connsiteX2" fmla="*/ 0 w 996696"/>
              <a:gd name="connsiteY2" fmla="*/ 0 h 475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96696" h="475488">
                <a:moveTo>
                  <a:pt x="996696" y="475488"/>
                </a:moveTo>
                <a:cubicBezTo>
                  <a:pt x="828294" y="350520"/>
                  <a:pt x="659892" y="225552"/>
                  <a:pt x="493776" y="146304"/>
                </a:cubicBezTo>
                <a:cubicBezTo>
                  <a:pt x="327660" y="67056"/>
                  <a:pt x="163830" y="33528"/>
                  <a:pt x="0" y="0"/>
                </a:cubicBezTo>
              </a:path>
            </a:pathLst>
          </a:custGeom>
          <a:ln>
            <a:headEnd type="stealth"/>
            <a:tailEnd type="stealth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35" name="Picture 8" descr="http://www.syednetworks.com/wp-content/uploads/2010/01/voip-phones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34238" y="3573016"/>
            <a:ext cx="1909762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Volný tvar 35"/>
          <p:cNvSpPr/>
          <p:nvPr/>
        </p:nvSpPr>
        <p:spPr>
          <a:xfrm flipV="1">
            <a:off x="5724128" y="4149080"/>
            <a:ext cx="1152128" cy="144016"/>
          </a:xfrm>
          <a:custGeom>
            <a:avLst/>
            <a:gdLst>
              <a:gd name="connsiteX0" fmla="*/ 0 w 2496312"/>
              <a:gd name="connsiteY0" fmla="*/ 420624 h 420624"/>
              <a:gd name="connsiteX1" fmla="*/ 1051560 w 2496312"/>
              <a:gd name="connsiteY1" fmla="*/ 128016 h 420624"/>
              <a:gd name="connsiteX2" fmla="*/ 2496312 w 2496312"/>
              <a:gd name="connsiteY2" fmla="*/ 0 h 420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96312" h="420624">
                <a:moveTo>
                  <a:pt x="0" y="420624"/>
                </a:moveTo>
                <a:cubicBezTo>
                  <a:pt x="317754" y="309372"/>
                  <a:pt x="635508" y="198120"/>
                  <a:pt x="1051560" y="128016"/>
                </a:cubicBezTo>
                <a:cubicBezTo>
                  <a:pt x="1467612" y="57912"/>
                  <a:pt x="1981962" y="28956"/>
                  <a:pt x="2496312" y="0"/>
                </a:cubicBezTo>
              </a:path>
            </a:pathLst>
          </a:custGeom>
          <a:ln>
            <a:headEnd type="stealth"/>
            <a:tailEnd type="stealth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2" name="Picture 2" descr="C:\Users\michalec\AppData\Local\Microsoft\Windows\Temporary Internet Files\Content.Outlook\HI2R2KNE\HIPy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699792" y="2132856"/>
            <a:ext cx="3021195" cy="2879881"/>
          </a:xfrm>
          <a:prstGeom prst="rect">
            <a:avLst/>
          </a:prstGeom>
          <a:noFill/>
        </p:spPr>
      </p:pic>
      <p:sp>
        <p:nvSpPr>
          <p:cNvPr id="21" name="Rectangle 2"/>
          <p:cNvSpPr txBox="1">
            <a:spLocks noChangeArrowheads="1"/>
          </p:cNvSpPr>
          <p:nvPr/>
        </p:nvSpPr>
        <p:spPr bwMode="auto">
          <a:xfrm>
            <a:off x="2286000" y="785813"/>
            <a:ext cx="5857875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5599"/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>Dveřní</a:t>
            </a:r>
            <a:r>
              <a:rPr kumimoji="0" lang="cs-CZ" sz="2800" b="1" i="0" u="none" strike="noStrike" kern="0" cap="none" spc="0" normalizeH="0" noProof="0" dirty="0" smtClean="0">
                <a:ln>
                  <a:noFill/>
                </a:ln>
                <a:solidFill>
                  <a:srgbClr val="005599"/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> komunikace dnes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4" grpId="0" animBg="1"/>
      <p:bldP spid="25" grpId="0" animBg="1"/>
      <p:bldP spid="26" grpId="0" animBg="1"/>
      <p:bldP spid="34" grpId="0" animBg="1"/>
      <p:bldP spid="3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16832"/>
            <a:ext cx="9144000" cy="4425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-27384"/>
            <a:ext cx="9468544" cy="7316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-27384"/>
            <a:ext cx="961256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286000" y="785813"/>
            <a:ext cx="5857875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5599"/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>Odolnost a bezpečnost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itchFamily="34" charset="0"/>
              <a:ea typeface="+mj-ea"/>
              <a:cs typeface="+mj-cs"/>
            </a:endParaRPr>
          </a:p>
        </p:txBody>
      </p:sp>
      <p:pic>
        <p:nvPicPr>
          <p:cNvPr id="9" name="Picture 5" descr="C:\Users\michalec\AppData\Local\Microsoft\Windows\Temporary Internet Files\Content.Outlook\HI2R2KNE\You_had_a_call (2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6512" y="-99392"/>
            <a:ext cx="9612560" cy="7354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988840"/>
            <a:ext cx="5156905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1988840"/>
            <a:ext cx="5616624" cy="4189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7704" y="1988840"/>
            <a:ext cx="5748841" cy="422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3688" y="1988840"/>
            <a:ext cx="5904656" cy="4428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286000" y="785813"/>
            <a:ext cx="5857875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5599"/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>Pohodln</a:t>
            </a:r>
            <a:r>
              <a:rPr kumimoji="0" lang="cs-CZ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5599"/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>é</a:t>
            </a:r>
            <a:r>
              <a:rPr kumimoji="0" lang="cs-CZ" sz="2800" b="1" i="0" u="none" strike="noStrike" kern="0" cap="none" spc="0" normalizeH="0" noProof="0" dirty="0" smtClean="0">
                <a:ln>
                  <a:noFill/>
                </a:ln>
                <a:solidFill>
                  <a:srgbClr val="005599"/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> a snadné ovládání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38968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C:\!!!!!SDILENE!!!!!\27.02.12\JPG EN\02_sloupy_en_text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TextovéPole 3"/>
          <p:cNvSpPr txBox="1">
            <a:spLocks noChangeArrowheads="1"/>
          </p:cNvSpPr>
          <p:nvPr/>
        </p:nvSpPr>
        <p:spPr bwMode="auto">
          <a:xfrm>
            <a:off x="250825" y="1412875"/>
            <a:ext cx="2592388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150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VLASTNÍ VÝVOJ</a:t>
            </a:r>
          </a:p>
        </p:txBody>
      </p:sp>
      <p:sp>
        <p:nvSpPr>
          <p:cNvPr id="3076" name="TextovéPole 4"/>
          <p:cNvSpPr txBox="1">
            <a:spLocks noChangeArrowheads="1"/>
          </p:cNvSpPr>
          <p:nvPr/>
        </p:nvSpPr>
        <p:spPr bwMode="auto">
          <a:xfrm>
            <a:off x="323850" y="1700213"/>
            <a:ext cx="244792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na základ</a:t>
            </a:r>
            <a:r>
              <a:rPr lang="cs-CZ" sz="100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ě</a:t>
            </a:r>
            <a:r>
              <a:rPr lang="en-US" sz="100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požadavk</a:t>
            </a:r>
            <a:r>
              <a:rPr lang="cs-CZ" sz="100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ů</a:t>
            </a:r>
            <a:r>
              <a:rPr lang="en-US" sz="100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trhu a zákazník</a:t>
            </a:r>
            <a:r>
              <a:rPr lang="cs-CZ" sz="100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ů</a:t>
            </a:r>
          </a:p>
        </p:txBody>
      </p:sp>
      <p:sp>
        <p:nvSpPr>
          <p:cNvPr id="3077" name="TextovéPole 5"/>
          <p:cNvSpPr txBox="1">
            <a:spLocks noChangeArrowheads="1"/>
          </p:cNvSpPr>
          <p:nvPr/>
        </p:nvSpPr>
        <p:spPr bwMode="auto">
          <a:xfrm>
            <a:off x="3276600" y="1412875"/>
            <a:ext cx="25908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150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ZAKÁZKY NA MÍRU</a:t>
            </a:r>
          </a:p>
        </p:txBody>
      </p:sp>
      <p:sp>
        <p:nvSpPr>
          <p:cNvPr id="3078" name="TextovéPole 6"/>
          <p:cNvSpPr txBox="1">
            <a:spLocks noChangeArrowheads="1"/>
          </p:cNvSpPr>
          <p:nvPr/>
        </p:nvSpPr>
        <p:spPr bwMode="auto">
          <a:xfrm>
            <a:off x="3348038" y="1700213"/>
            <a:ext cx="244792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a p</a:t>
            </a:r>
            <a:r>
              <a:rPr lang="cs-CZ" sz="100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řizpůsobení </a:t>
            </a:r>
            <a:r>
              <a:rPr lang="en-US" sz="100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produkt</a:t>
            </a:r>
            <a:r>
              <a:rPr lang="cs-CZ" sz="100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ů</a:t>
            </a:r>
          </a:p>
        </p:txBody>
      </p:sp>
      <p:sp>
        <p:nvSpPr>
          <p:cNvPr id="3079" name="TextovéPole 7"/>
          <p:cNvSpPr txBox="1">
            <a:spLocks noChangeArrowheads="1"/>
          </p:cNvSpPr>
          <p:nvPr/>
        </p:nvSpPr>
        <p:spPr bwMode="auto">
          <a:xfrm>
            <a:off x="6300788" y="1412875"/>
            <a:ext cx="2592387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150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NEJVYŠŠÍ KVALITA</a:t>
            </a:r>
          </a:p>
        </p:txBody>
      </p:sp>
      <p:sp>
        <p:nvSpPr>
          <p:cNvPr id="3080" name="TextovéPole 8"/>
          <p:cNvSpPr txBox="1">
            <a:spLocks noChangeArrowheads="1"/>
          </p:cNvSpPr>
          <p:nvPr/>
        </p:nvSpPr>
        <p:spPr bwMode="auto">
          <a:xfrm>
            <a:off x="6372225" y="1700213"/>
            <a:ext cx="244792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a nejnov</a:t>
            </a:r>
            <a:r>
              <a:rPr lang="cs-CZ" sz="100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ě</a:t>
            </a:r>
            <a:r>
              <a:rPr lang="en-US" sz="100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jší technologie</a:t>
            </a:r>
            <a:endParaRPr lang="cs-CZ" sz="100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286000" y="785813"/>
            <a:ext cx="5857875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5599"/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>2N</a:t>
            </a:r>
            <a:r>
              <a:rPr kumimoji="0" lang="en-US" sz="28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005599"/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>®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5599"/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> Helios I</a:t>
            </a:r>
            <a:r>
              <a:rPr kumimoji="0" lang="cs-CZ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5599"/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>P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itchFamily="34" charset="0"/>
              <a:ea typeface="+mj-ea"/>
              <a:cs typeface="+mj-cs"/>
            </a:endParaRPr>
          </a:p>
        </p:txBody>
      </p:sp>
      <p:pic>
        <p:nvPicPr>
          <p:cNvPr id="6" name="Picture 3" descr="R:\Marketing\PRO OBCHODNÍKY\PRODUKTY - VŠE\2N® Helios IP Force\Photos\all-black version (sale version)\HR\HR_Helios Force_4buttons_Front.jpg"/>
          <p:cNvPicPr>
            <a:picLocks noChangeAspect="1" noChangeArrowheads="1"/>
          </p:cNvPicPr>
          <p:nvPr/>
        </p:nvPicPr>
        <p:blipFill>
          <a:blip r:embed="rId2" cstate="print"/>
          <a:srcRect l="23759" t="13368" r="22181" b="16128"/>
          <a:stretch>
            <a:fillRect/>
          </a:stretch>
        </p:blipFill>
        <p:spPr bwMode="auto">
          <a:xfrm>
            <a:off x="3923927" y="2348880"/>
            <a:ext cx="1285856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4" descr="C:\Users\Seybold\Desktop\2N® Helios IP Safety\photos\LR\2N® Helios IP Safety_Front.jpg"/>
          <p:cNvPicPr>
            <a:picLocks noChangeAspect="1" noChangeArrowheads="1"/>
          </p:cNvPicPr>
          <p:nvPr/>
        </p:nvPicPr>
        <p:blipFill>
          <a:blip r:embed="rId3" cstate="print"/>
          <a:srcRect l="23466" t="15925" r="25535" b="17338"/>
          <a:stretch>
            <a:fillRect/>
          </a:stretch>
        </p:blipFill>
        <p:spPr bwMode="auto">
          <a:xfrm>
            <a:off x="5652119" y="2348879"/>
            <a:ext cx="1296144" cy="2550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ázek 3" descr="LR_2N Helios_IP_front_MENU_EN_CTECKA_01.jpg"/>
          <p:cNvPicPr>
            <a:picLocks noChangeAspect="1"/>
          </p:cNvPicPr>
          <p:nvPr/>
        </p:nvPicPr>
        <p:blipFill>
          <a:blip r:embed="rId4" cstate="print"/>
          <a:srcRect l="18608" t="9052" r="21747" b="9052"/>
          <a:stretch>
            <a:fillRect/>
          </a:stretch>
        </p:blipFill>
        <p:spPr bwMode="auto">
          <a:xfrm>
            <a:off x="2195736" y="2348880"/>
            <a:ext cx="1227828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ovéPole 9"/>
          <p:cNvSpPr txBox="1"/>
          <p:nvPr/>
        </p:nvSpPr>
        <p:spPr>
          <a:xfrm>
            <a:off x="179512" y="5661248"/>
            <a:ext cx="835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    Verso              </a:t>
            </a:r>
            <a:r>
              <a:rPr lang="en-US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Vario</a:t>
            </a:r>
            <a:r>
              <a:rPr lang="en-US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          Force              Safety</a:t>
            </a:r>
            <a:r>
              <a:rPr lang="cs-CZ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</a:t>
            </a:r>
            <a:r>
              <a:rPr lang="en-US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</a:t>
            </a:r>
            <a:r>
              <a:rPr lang="cs-CZ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   </a:t>
            </a:r>
            <a:r>
              <a:rPr lang="en-US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</a:t>
            </a:r>
            <a:r>
              <a:rPr lang="en-US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Uni</a:t>
            </a:r>
            <a:endParaRPr lang="cs-CZ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TextovéPole 11"/>
          <p:cNvSpPr txBox="1">
            <a:spLocks noChangeArrowheads="1"/>
          </p:cNvSpPr>
          <p:nvPr/>
        </p:nvSpPr>
        <p:spPr bwMode="auto">
          <a:xfrm>
            <a:off x="6715125" y="6569075"/>
            <a:ext cx="17145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Verdana" pitchFamily="34" charset="0"/>
              </a:rPr>
              <a:t>www.2n.cz</a:t>
            </a:r>
            <a:endParaRPr lang="en-US" b="1" dirty="0">
              <a:solidFill>
                <a:schemeClr val="bg1"/>
              </a:solidFill>
              <a:latin typeface="Verdana" pitchFamily="34" charset="0"/>
            </a:endParaRPr>
          </a:p>
        </p:txBody>
      </p:sp>
      <p:pic>
        <p:nvPicPr>
          <p:cNvPr id="1026" name="Picture 2" descr="D:\HeliosIP\Helios IP Uni\photos\LR\LR_2N Helios_IP_UNI_2 Buttons_Front.jpg"/>
          <p:cNvPicPr>
            <a:picLocks noChangeAspect="1" noChangeArrowheads="1"/>
          </p:cNvPicPr>
          <p:nvPr/>
        </p:nvPicPr>
        <p:blipFill>
          <a:blip r:embed="rId5" cstate="print"/>
          <a:srcRect l="18356" t="13563" r="18418" b="15904"/>
          <a:stretch>
            <a:fillRect/>
          </a:stretch>
        </p:blipFill>
        <p:spPr bwMode="auto">
          <a:xfrm>
            <a:off x="7524328" y="2348880"/>
            <a:ext cx="1201980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3" descr="D:\HeliosIP\Helios IP Verso\Photos\2N Helios IP Verso_front_LR_5buttons_small.jpg"/>
          <p:cNvPicPr>
            <a:picLocks noChangeAspect="1" noChangeArrowheads="1"/>
          </p:cNvPicPr>
          <p:nvPr/>
        </p:nvPicPr>
        <p:blipFill>
          <a:blip r:embed="rId6" cstate="print"/>
          <a:srcRect l="7225" t="3571" r="6076" b="3571"/>
          <a:stretch>
            <a:fillRect/>
          </a:stretch>
        </p:blipFill>
        <p:spPr bwMode="auto">
          <a:xfrm>
            <a:off x="539552" y="2276872"/>
            <a:ext cx="1262910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286000" y="836712"/>
            <a:ext cx="5857875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2800" b="1" dirty="0" smtClean="0">
                <a:solidFill>
                  <a:srgbClr val="0055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2N</a:t>
            </a:r>
            <a:r>
              <a:rPr lang="en-US" sz="2800" b="1" baseline="30000" dirty="0" smtClean="0">
                <a:solidFill>
                  <a:srgbClr val="0055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®</a:t>
            </a:r>
            <a:r>
              <a:rPr lang="en-US" sz="2800" b="1" dirty="0" smtClean="0">
                <a:solidFill>
                  <a:srgbClr val="0055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Helios IP </a:t>
            </a:r>
            <a:r>
              <a:rPr lang="en-US" sz="2800" b="1" dirty="0" err="1" smtClean="0">
                <a:solidFill>
                  <a:srgbClr val="0055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Vario</a:t>
            </a:r>
            <a:endParaRPr lang="en-US" sz="2800" b="1" dirty="0" smtClean="0">
              <a:solidFill>
                <a:srgbClr val="0055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 eaLnBrk="0" hangingPunct="0">
              <a:defRPr/>
            </a:pPr>
            <a:endParaRPr lang="en-US" sz="2800" dirty="0" smtClean="0">
              <a:solidFill>
                <a:srgbClr val="298FCD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 eaLnBrk="0" hangingPunct="0">
              <a:defRPr/>
            </a:pPr>
            <a:r>
              <a:rPr lang="cs-CZ" sz="2800" dirty="0" smtClean="0">
                <a:solidFill>
                  <a:srgbClr val="298FC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Variabilita pro každého</a:t>
            </a:r>
          </a:p>
          <a:p>
            <a:pPr algn="ctr" eaLnBrk="0" hangingPunct="0">
              <a:defRPr/>
            </a:pPr>
            <a:endParaRPr lang="en-US" sz="2800" b="1" dirty="0">
              <a:solidFill>
                <a:srgbClr val="0055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483768" y="2852936"/>
            <a:ext cx="6532778" cy="3211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1313">
              <a:lnSpc>
                <a:spcPct val="101000"/>
              </a:lnSpc>
              <a:spcBef>
                <a:spcPts val="563"/>
              </a:spcBef>
              <a:buSzPct val="45000"/>
              <a:buFont typeface="Symbol" pitchFamily="18" charset="2"/>
              <a:buChar char="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cs-CZ" sz="2800" dirty="0" smtClean="0">
                <a:solidFill>
                  <a:srgbClr val="111111"/>
                </a:solidFill>
                <a:latin typeface="Verdana" pitchFamily="34" charset="0"/>
              </a:rPr>
              <a:t>Nerezový elegantní design</a:t>
            </a:r>
          </a:p>
          <a:p>
            <a:pPr marL="342900" indent="-341313">
              <a:lnSpc>
                <a:spcPct val="101000"/>
              </a:lnSpc>
              <a:spcBef>
                <a:spcPts val="563"/>
              </a:spcBef>
              <a:buSzPct val="45000"/>
              <a:buFont typeface="Symbol" pitchFamily="18" charset="2"/>
              <a:buChar char="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cs-CZ" sz="2800" dirty="0" smtClean="0">
              <a:solidFill>
                <a:srgbClr val="111111"/>
              </a:solidFill>
              <a:latin typeface="Verdana" pitchFamily="34" charset="0"/>
            </a:endParaRPr>
          </a:p>
          <a:p>
            <a:pPr marL="342900" indent="-341313">
              <a:lnSpc>
                <a:spcPct val="101000"/>
              </a:lnSpc>
              <a:spcBef>
                <a:spcPts val="563"/>
              </a:spcBef>
              <a:buSzPct val="45000"/>
              <a:buFont typeface="Symbol" pitchFamily="18" charset="2"/>
              <a:buChar char="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cs-CZ" sz="2800" dirty="0" smtClean="0">
                <a:solidFill>
                  <a:srgbClr val="111111"/>
                </a:solidFill>
                <a:latin typeface="Verdana" pitchFamily="34" charset="0"/>
              </a:rPr>
              <a:t>Široké možnosti konfigurace</a:t>
            </a:r>
          </a:p>
          <a:p>
            <a:pPr marL="342900" indent="-341313">
              <a:lnSpc>
                <a:spcPct val="101000"/>
              </a:lnSpc>
              <a:spcBef>
                <a:spcPts val="563"/>
              </a:spcBef>
              <a:buSzPct val="45000"/>
              <a:buFont typeface="Symbol" pitchFamily="18" charset="2"/>
              <a:buChar char="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cs-CZ" sz="2800" dirty="0" smtClean="0">
              <a:solidFill>
                <a:srgbClr val="111111"/>
              </a:solidFill>
              <a:latin typeface="Verdana" pitchFamily="34" charset="0"/>
            </a:endParaRPr>
          </a:p>
          <a:p>
            <a:pPr marL="342900" indent="-341313">
              <a:lnSpc>
                <a:spcPct val="101000"/>
              </a:lnSpc>
              <a:spcBef>
                <a:spcPts val="563"/>
              </a:spcBef>
              <a:buSzPct val="45000"/>
              <a:buFont typeface="Symbol" pitchFamily="18" charset="2"/>
              <a:buChar char="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cs-CZ" sz="2800" dirty="0" smtClean="0">
                <a:solidFill>
                  <a:srgbClr val="111111"/>
                </a:solidFill>
                <a:latin typeface="Verdana" pitchFamily="34" charset="0"/>
              </a:rPr>
              <a:t>Grafický displej se seznamem uživatelů</a:t>
            </a:r>
            <a:endParaRPr lang="en-US" sz="2800" dirty="0" smtClean="0">
              <a:solidFill>
                <a:srgbClr val="111111"/>
              </a:solidFill>
              <a:latin typeface="Verdana" pitchFamily="34" charset="0"/>
            </a:endParaRPr>
          </a:p>
          <a:p>
            <a:pPr marL="342900" indent="-341313">
              <a:lnSpc>
                <a:spcPct val="101000"/>
              </a:lnSpc>
              <a:spcBef>
                <a:spcPts val="563"/>
              </a:spcBef>
              <a:buSzPct val="45000"/>
              <a:buFont typeface="Symbol" pitchFamily="18" charset="2"/>
              <a:buChar char="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sz="2800" dirty="0" smtClean="0">
              <a:solidFill>
                <a:srgbClr val="111111"/>
              </a:solidFill>
              <a:latin typeface="Verdana" pitchFamily="34" charset="0"/>
            </a:endParaRPr>
          </a:p>
        </p:txBody>
      </p:sp>
      <p:pic>
        <p:nvPicPr>
          <p:cNvPr id="6" name="Picture 5" descr="C:\!!!!!SDILENE!!!!!\Helios IP Safety leták\Pics\2N Helios_IP_front_MENU_E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564904"/>
            <a:ext cx="1533525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ovéPole 11"/>
          <p:cNvSpPr txBox="1">
            <a:spLocks noChangeArrowheads="1"/>
          </p:cNvSpPr>
          <p:nvPr/>
        </p:nvSpPr>
        <p:spPr bwMode="auto">
          <a:xfrm>
            <a:off x="6715125" y="6569075"/>
            <a:ext cx="17145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Verdana" pitchFamily="34" charset="0"/>
              </a:rPr>
              <a:t>www.2n.cz</a:t>
            </a:r>
            <a:endParaRPr lang="en-US" b="1" dirty="0">
              <a:solidFill>
                <a:schemeClr val="bg1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267744" y="1052736"/>
            <a:ext cx="5857875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2800" b="1" dirty="0" smtClean="0">
                <a:solidFill>
                  <a:srgbClr val="0055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2N</a:t>
            </a:r>
            <a:r>
              <a:rPr lang="en-US" sz="2800" b="1" baseline="30000" dirty="0" smtClean="0">
                <a:solidFill>
                  <a:srgbClr val="0055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®</a:t>
            </a:r>
            <a:r>
              <a:rPr lang="en-US" sz="2800" b="1" dirty="0" smtClean="0">
                <a:solidFill>
                  <a:srgbClr val="0055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Helios IP Force</a:t>
            </a:r>
          </a:p>
          <a:p>
            <a:pPr algn="ctr" eaLnBrk="0" hangingPunct="0">
              <a:defRPr/>
            </a:pPr>
            <a:endParaRPr lang="en-US" sz="2800" b="1" dirty="0" smtClean="0">
              <a:solidFill>
                <a:srgbClr val="0055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 eaLnBrk="0" hangingPunct="0">
              <a:defRPr/>
            </a:pPr>
            <a:r>
              <a:rPr lang="cs-CZ" sz="2800" dirty="0" smtClean="0">
                <a:solidFill>
                  <a:srgbClr val="298FC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Robustní bezpečnostní </a:t>
            </a:r>
            <a:r>
              <a:rPr lang="cs-CZ" sz="2800" dirty="0" err="1" smtClean="0">
                <a:solidFill>
                  <a:srgbClr val="298FC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interkom</a:t>
            </a:r>
            <a:endParaRPr lang="en-US" sz="2800" b="1" dirty="0">
              <a:solidFill>
                <a:srgbClr val="298FCD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2555776" y="2348880"/>
            <a:ext cx="6192688" cy="3777878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  <p:txBody>
          <a:bodyPr tIns="91440"/>
          <a:lstStyle/>
          <a:p>
            <a:pPr marL="342900" indent="-341313">
              <a:lnSpc>
                <a:spcPct val="101000"/>
              </a:lnSpc>
              <a:spcBef>
                <a:spcPts val="563"/>
              </a:spcBef>
              <a:buSzPct val="45000"/>
              <a:buFont typeface="Symbol" pitchFamily="18" charset="2"/>
              <a:buChar char="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cs-CZ" sz="2800" dirty="0" smtClean="0">
                <a:solidFill>
                  <a:srgbClr val="111111"/>
                </a:solidFill>
                <a:latin typeface="Verdana" pitchFamily="34" charset="0"/>
              </a:rPr>
              <a:t>Robustný, ale elegantní design</a:t>
            </a:r>
            <a:endParaRPr lang="en-US" sz="2800" dirty="0" smtClean="0">
              <a:solidFill>
                <a:srgbClr val="111111"/>
              </a:solidFill>
              <a:latin typeface="Verdana" pitchFamily="34" charset="0"/>
            </a:endParaRPr>
          </a:p>
          <a:p>
            <a:pPr marL="342900" indent="-341313">
              <a:lnSpc>
                <a:spcPct val="101000"/>
              </a:lnSpc>
              <a:spcBef>
                <a:spcPts val="563"/>
              </a:spcBef>
              <a:buSzPct val="45000"/>
              <a:buFont typeface="Symbol" pitchFamily="18" charset="2"/>
              <a:buChar char="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sz="2800" dirty="0" smtClean="0">
              <a:solidFill>
                <a:srgbClr val="111111"/>
              </a:solidFill>
              <a:latin typeface="Verdana" pitchFamily="34" charset="0"/>
            </a:endParaRPr>
          </a:p>
          <a:p>
            <a:pPr marL="342900" indent="-341313">
              <a:lnSpc>
                <a:spcPct val="101000"/>
              </a:lnSpc>
              <a:spcBef>
                <a:spcPts val="563"/>
              </a:spcBef>
              <a:buSzPct val="45000"/>
              <a:buFont typeface="Symbol" pitchFamily="18" charset="2"/>
              <a:buChar char="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cs-CZ" sz="2800" dirty="0" smtClean="0">
                <a:solidFill>
                  <a:srgbClr val="111111"/>
                </a:solidFill>
                <a:latin typeface="Verdana" pitchFamily="34" charset="0"/>
              </a:rPr>
              <a:t>Odolný vůči počasí i vandalům</a:t>
            </a:r>
            <a:endParaRPr lang="cs-CZ" sz="2800" dirty="0">
              <a:solidFill>
                <a:srgbClr val="111111"/>
              </a:solidFill>
              <a:latin typeface="Verdana" pitchFamily="34" charset="0"/>
            </a:endParaRPr>
          </a:p>
          <a:p>
            <a:pPr marL="342900" indent="-341313">
              <a:lnSpc>
                <a:spcPct val="101000"/>
              </a:lnSpc>
              <a:spcBef>
                <a:spcPts val="563"/>
              </a:spcBef>
              <a:buClrTx/>
              <a:buSz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cs-CZ" sz="2800" dirty="0">
              <a:solidFill>
                <a:srgbClr val="111111"/>
              </a:solidFill>
              <a:latin typeface="Verdana" pitchFamily="34" charset="0"/>
            </a:endParaRPr>
          </a:p>
          <a:p>
            <a:pPr marL="342900" indent="-341313">
              <a:lnSpc>
                <a:spcPct val="101000"/>
              </a:lnSpc>
              <a:spcBef>
                <a:spcPts val="563"/>
              </a:spcBef>
              <a:buSzPct val="45000"/>
              <a:buFont typeface="Symbol" pitchFamily="18" charset="2"/>
              <a:buChar char="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cs-CZ" sz="2800" dirty="0" smtClean="0">
                <a:solidFill>
                  <a:srgbClr val="111111"/>
                </a:solidFill>
                <a:latin typeface="Verdana" pitchFamily="34" charset="0"/>
              </a:rPr>
              <a:t>Širokoúhlá kamera s nočním viděním</a:t>
            </a:r>
          </a:p>
          <a:p>
            <a:pPr marL="342900" indent="-341313">
              <a:lnSpc>
                <a:spcPct val="101000"/>
              </a:lnSpc>
              <a:spcBef>
                <a:spcPts val="563"/>
              </a:spcBef>
              <a:buSzPct val="45000"/>
              <a:buFont typeface="Symbol" pitchFamily="18" charset="2"/>
              <a:buChar char="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cs-CZ" sz="2800" dirty="0" smtClean="0">
              <a:solidFill>
                <a:srgbClr val="111111"/>
              </a:solidFill>
              <a:latin typeface="Verdana" pitchFamily="34" charset="0"/>
            </a:endParaRPr>
          </a:p>
          <a:p>
            <a:pPr marL="342900" indent="-341313">
              <a:lnSpc>
                <a:spcPct val="101000"/>
              </a:lnSpc>
              <a:spcBef>
                <a:spcPts val="563"/>
              </a:spcBef>
              <a:buSzPct val="45000"/>
              <a:buFont typeface="Symbol" pitchFamily="18" charset="2"/>
              <a:buChar char="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cs-CZ" sz="2800" dirty="0" smtClean="0">
                <a:solidFill>
                  <a:srgbClr val="111111"/>
                </a:solidFill>
                <a:latin typeface="Verdana" pitchFamily="34" charset="0"/>
              </a:rPr>
              <a:t>Výkonný reproduktor</a:t>
            </a:r>
            <a:endParaRPr lang="cs-CZ" sz="2800" dirty="0">
              <a:solidFill>
                <a:srgbClr val="111111"/>
              </a:solidFill>
              <a:latin typeface="Verdana" pitchFamily="34" charset="0"/>
            </a:endParaRPr>
          </a:p>
          <a:p>
            <a:pPr marL="342900" indent="-341313">
              <a:lnSpc>
                <a:spcPct val="101000"/>
              </a:lnSpc>
              <a:spcBef>
                <a:spcPts val="563"/>
              </a:spcBef>
              <a:buClrTx/>
              <a:buSz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cs-CZ" sz="2800" dirty="0">
              <a:solidFill>
                <a:srgbClr val="111111"/>
              </a:solidFill>
              <a:latin typeface="Verdana" pitchFamily="34" charset="0"/>
            </a:endParaRPr>
          </a:p>
        </p:txBody>
      </p:sp>
      <p:pic>
        <p:nvPicPr>
          <p:cNvPr id="1026" name="Picture 2" descr="D:\HeliosIP\Helios IP Force\Photos\LR\LR_2N Helios_Force_Final_Front.jpg"/>
          <p:cNvPicPr>
            <a:picLocks noChangeAspect="1" noChangeArrowheads="1"/>
          </p:cNvPicPr>
          <p:nvPr/>
        </p:nvPicPr>
        <p:blipFill>
          <a:blip r:embed="rId3" cstate="print"/>
          <a:srcRect l="19787" t="13159" r="20851" b="14464"/>
          <a:stretch>
            <a:fillRect/>
          </a:stretch>
        </p:blipFill>
        <p:spPr bwMode="auto">
          <a:xfrm>
            <a:off x="323528" y="2564903"/>
            <a:ext cx="1564537" cy="2868319"/>
          </a:xfrm>
          <a:prstGeom prst="rect">
            <a:avLst/>
          </a:prstGeom>
          <a:noFill/>
        </p:spPr>
      </p:pic>
      <p:sp>
        <p:nvSpPr>
          <p:cNvPr id="7" name="TextovéPole 11"/>
          <p:cNvSpPr txBox="1">
            <a:spLocks noChangeArrowheads="1"/>
          </p:cNvSpPr>
          <p:nvPr/>
        </p:nvSpPr>
        <p:spPr bwMode="auto">
          <a:xfrm>
            <a:off x="6715125" y="6569075"/>
            <a:ext cx="17145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Verdana" pitchFamily="34" charset="0"/>
              </a:rPr>
              <a:t>www.2n.cz</a:t>
            </a:r>
            <a:endParaRPr lang="en-US" b="1" dirty="0">
              <a:solidFill>
                <a:schemeClr val="bg1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286000" y="785813"/>
            <a:ext cx="5857875" cy="1203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2800" b="1" dirty="0" smtClean="0">
                <a:solidFill>
                  <a:srgbClr val="0055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2N</a:t>
            </a:r>
            <a:r>
              <a:rPr lang="en-US" sz="2800" b="1" baseline="30000" dirty="0" smtClean="0">
                <a:solidFill>
                  <a:srgbClr val="0055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®</a:t>
            </a:r>
            <a:r>
              <a:rPr lang="en-US" sz="2800" b="1" dirty="0" smtClean="0">
                <a:solidFill>
                  <a:srgbClr val="0055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Helios IP Safety</a:t>
            </a:r>
          </a:p>
          <a:p>
            <a:pPr algn="ctr" eaLnBrk="0" hangingPunct="0">
              <a:defRPr/>
            </a:pPr>
            <a:endParaRPr lang="en-US" sz="2800" b="1" dirty="0" smtClean="0">
              <a:solidFill>
                <a:srgbClr val="0055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 eaLnBrk="0" hangingPunct="0">
              <a:defRPr/>
            </a:pPr>
            <a:r>
              <a:rPr lang="cs-CZ" sz="2800" dirty="0" smtClean="0">
                <a:solidFill>
                  <a:srgbClr val="298FC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Zřetelná pomoc v nouzi</a:t>
            </a:r>
            <a:endParaRPr lang="en-US" sz="2800" dirty="0" smtClean="0">
              <a:solidFill>
                <a:srgbClr val="298FCD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555776" y="2348880"/>
            <a:ext cx="5988050" cy="3777878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  <p:txBody>
          <a:bodyPr tIns="91440"/>
          <a:lstStyle/>
          <a:p>
            <a:pPr marL="342900" indent="-341313">
              <a:lnSpc>
                <a:spcPct val="101000"/>
              </a:lnSpc>
              <a:spcBef>
                <a:spcPts val="563"/>
              </a:spcBef>
              <a:buSzPct val="45000"/>
              <a:buFont typeface="Symbol" pitchFamily="18" charset="2"/>
              <a:buChar char="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cs-CZ" sz="2800" dirty="0" smtClean="0">
                <a:solidFill>
                  <a:srgbClr val="111111"/>
                </a:solidFill>
                <a:latin typeface="Verdana" pitchFamily="34" charset="0"/>
              </a:rPr>
              <a:t>Robustný, lehko </a:t>
            </a:r>
            <a:r>
              <a:rPr lang="cs-CZ" sz="2800" dirty="0" err="1" smtClean="0">
                <a:solidFill>
                  <a:srgbClr val="111111"/>
                </a:solidFill>
                <a:latin typeface="Verdana" pitchFamily="34" charset="0"/>
              </a:rPr>
              <a:t>nalezitelný</a:t>
            </a:r>
            <a:endParaRPr lang="en-US" sz="2800" dirty="0" smtClean="0">
              <a:solidFill>
                <a:srgbClr val="111111"/>
              </a:solidFill>
              <a:latin typeface="Verdana" pitchFamily="34" charset="0"/>
            </a:endParaRPr>
          </a:p>
          <a:p>
            <a:pPr marL="342900" indent="-341313">
              <a:lnSpc>
                <a:spcPct val="101000"/>
              </a:lnSpc>
              <a:spcBef>
                <a:spcPts val="563"/>
              </a:spcBef>
              <a:buSzPct val="45000"/>
              <a:buFont typeface="Symbol" pitchFamily="18" charset="2"/>
              <a:buChar char="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sz="2800" dirty="0" smtClean="0">
              <a:solidFill>
                <a:srgbClr val="111111"/>
              </a:solidFill>
              <a:latin typeface="Verdana" pitchFamily="34" charset="0"/>
            </a:endParaRPr>
          </a:p>
          <a:p>
            <a:pPr marL="342900" indent="-341313">
              <a:lnSpc>
                <a:spcPct val="101000"/>
              </a:lnSpc>
              <a:spcBef>
                <a:spcPts val="563"/>
              </a:spcBef>
              <a:buSzPct val="45000"/>
              <a:buFont typeface="Symbol" pitchFamily="18" charset="2"/>
              <a:buChar char="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cs-CZ" sz="2800" dirty="0" smtClean="0">
                <a:solidFill>
                  <a:srgbClr val="111111"/>
                </a:solidFill>
                <a:latin typeface="Verdana" pitchFamily="34" charset="0"/>
              </a:rPr>
              <a:t>Odolný vůči počasí i vandalům</a:t>
            </a:r>
          </a:p>
          <a:p>
            <a:pPr marL="342900" indent="-341313">
              <a:lnSpc>
                <a:spcPct val="101000"/>
              </a:lnSpc>
              <a:spcBef>
                <a:spcPts val="563"/>
              </a:spcBef>
              <a:buClrTx/>
              <a:buSz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cs-CZ" sz="2800" dirty="0">
              <a:solidFill>
                <a:srgbClr val="111111"/>
              </a:solidFill>
              <a:latin typeface="Verdana" pitchFamily="34" charset="0"/>
            </a:endParaRPr>
          </a:p>
          <a:p>
            <a:pPr marL="342900" indent="-341313">
              <a:lnSpc>
                <a:spcPct val="101000"/>
              </a:lnSpc>
              <a:spcBef>
                <a:spcPts val="563"/>
              </a:spcBef>
              <a:buSzPct val="45000"/>
              <a:buFont typeface="Symbol" pitchFamily="18" charset="2"/>
              <a:buChar char="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cs-CZ" sz="2800" dirty="0" smtClean="0">
                <a:solidFill>
                  <a:srgbClr val="111111"/>
                </a:solidFill>
                <a:latin typeface="Verdana" pitchFamily="34" charset="0"/>
              </a:rPr>
              <a:t>Snadné použití</a:t>
            </a:r>
            <a:endParaRPr lang="cs-CZ" sz="2800" dirty="0">
              <a:solidFill>
                <a:srgbClr val="111111"/>
              </a:solidFill>
              <a:latin typeface="Verdana" pitchFamily="34" charset="0"/>
            </a:endParaRPr>
          </a:p>
          <a:p>
            <a:pPr marL="342900" indent="-341313">
              <a:lnSpc>
                <a:spcPct val="101000"/>
              </a:lnSpc>
              <a:spcBef>
                <a:spcPts val="563"/>
              </a:spcBef>
              <a:buClrTx/>
              <a:buSz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cs-CZ" sz="2800" dirty="0">
              <a:solidFill>
                <a:srgbClr val="111111"/>
              </a:solidFill>
              <a:latin typeface="Verdana" pitchFamily="34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636912"/>
            <a:ext cx="1482725" cy="288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ovéPole 11"/>
          <p:cNvSpPr txBox="1">
            <a:spLocks noChangeArrowheads="1"/>
          </p:cNvSpPr>
          <p:nvPr/>
        </p:nvSpPr>
        <p:spPr bwMode="auto">
          <a:xfrm>
            <a:off x="6715125" y="6569075"/>
            <a:ext cx="17145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Verdana" pitchFamily="34" charset="0"/>
              </a:rPr>
              <a:t>www.2n.cz</a:t>
            </a:r>
            <a:endParaRPr lang="en-US" b="1" dirty="0">
              <a:solidFill>
                <a:schemeClr val="bg1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267744" y="692696"/>
            <a:ext cx="5857875" cy="1419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2800" b="1" dirty="0" smtClean="0">
                <a:solidFill>
                  <a:srgbClr val="0055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2N</a:t>
            </a:r>
            <a:r>
              <a:rPr lang="en-US" sz="2800" b="1" baseline="30000" dirty="0" smtClean="0">
                <a:solidFill>
                  <a:srgbClr val="0055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®</a:t>
            </a:r>
            <a:r>
              <a:rPr lang="en-US" sz="2800" b="1" dirty="0" smtClean="0">
                <a:solidFill>
                  <a:srgbClr val="0055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Helios IP </a:t>
            </a:r>
            <a:r>
              <a:rPr lang="en-US" sz="2800" b="1" dirty="0" err="1" smtClean="0">
                <a:solidFill>
                  <a:srgbClr val="0055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Uni</a:t>
            </a:r>
            <a:endParaRPr lang="en-US" sz="2800" b="1" dirty="0" smtClean="0">
              <a:solidFill>
                <a:srgbClr val="0055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 eaLnBrk="0" hangingPunct="0">
              <a:defRPr/>
            </a:pPr>
            <a:endParaRPr lang="en-US" sz="2800" b="1" dirty="0" smtClean="0">
              <a:solidFill>
                <a:srgbClr val="0055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 eaLnBrk="0" hangingPunct="0">
              <a:defRPr/>
            </a:pPr>
            <a:r>
              <a:rPr lang="cs-CZ" sz="2800" dirty="0" smtClean="0">
                <a:solidFill>
                  <a:srgbClr val="298FC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Dostupné řešení</a:t>
            </a:r>
          </a:p>
        </p:txBody>
      </p:sp>
      <p:pic>
        <p:nvPicPr>
          <p:cNvPr id="5" name="Picture 2" descr="D:\HeliosIP\Helios IP Uni\LR_2N Helios_IP_UNI_2 Buttons_Front.jpg"/>
          <p:cNvPicPr>
            <a:picLocks noChangeAspect="1" noChangeArrowheads="1"/>
          </p:cNvPicPr>
          <p:nvPr/>
        </p:nvPicPr>
        <p:blipFill>
          <a:blip r:embed="rId3" cstate="print"/>
          <a:srcRect l="14466" t="11853" r="14242" b="12583"/>
          <a:stretch>
            <a:fillRect/>
          </a:stretch>
        </p:blipFill>
        <p:spPr bwMode="auto">
          <a:xfrm>
            <a:off x="395536" y="2636912"/>
            <a:ext cx="1626533" cy="2592287"/>
          </a:xfrm>
          <a:prstGeom prst="rect">
            <a:avLst/>
          </a:prstGeom>
          <a:noFill/>
        </p:spPr>
      </p:pic>
      <p:sp>
        <p:nvSpPr>
          <p:cNvPr id="6" name="Zástupný symbol pro obsah 2"/>
          <p:cNvSpPr>
            <a:spLocks noGrp="1"/>
          </p:cNvSpPr>
          <p:nvPr>
            <p:ph idx="4294967295"/>
          </p:nvPr>
        </p:nvSpPr>
        <p:spPr>
          <a:xfrm>
            <a:off x="2699792" y="2420888"/>
            <a:ext cx="5627688" cy="3777878"/>
          </a:xfrm>
          <a:prstGeom prst="rect">
            <a:avLst/>
          </a:prstGeom>
        </p:spPr>
        <p:txBody>
          <a:bodyPr/>
          <a:lstStyle/>
          <a:p>
            <a:r>
              <a:rPr lang="cs-CZ" dirty="0" smtClean="0"/>
              <a:t>Odolný nerezový panel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cs-CZ" dirty="0" err="1" smtClean="0"/>
              <a:t>Podsvícené</a:t>
            </a:r>
            <a:r>
              <a:rPr lang="cs-CZ" dirty="0" smtClean="0"/>
              <a:t> jmenovky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cs-CZ" dirty="0" smtClean="0"/>
              <a:t>Elegantní krabice pro montáž na zeď</a:t>
            </a:r>
            <a:endParaRPr lang="en-US" dirty="0" smtClean="0"/>
          </a:p>
        </p:txBody>
      </p:sp>
      <p:sp>
        <p:nvSpPr>
          <p:cNvPr id="8" name="TextovéPole 11"/>
          <p:cNvSpPr txBox="1">
            <a:spLocks noChangeArrowheads="1"/>
          </p:cNvSpPr>
          <p:nvPr/>
        </p:nvSpPr>
        <p:spPr bwMode="auto">
          <a:xfrm>
            <a:off x="6715125" y="6569075"/>
            <a:ext cx="17145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Verdana" pitchFamily="34" charset="0"/>
              </a:rPr>
              <a:t>www.2n.cz</a:t>
            </a:r>
            <a:endParaRPr lang="en-US" b="1" dirty="0">
              <a:solidFill>
                <a:schemeClr val="bg1"/>
              </a:solidFill>
              <a:latin typeface="Verdan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5517232"/>
            <a:ext cx="2176462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286000" y="836712"/>
            <a:ext cx="5857875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2800" b="1" dirty="0" smtClean="0">
                <a:solidFill>
                  <a:srgbClr val="0055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2N</a:t>
            </a:r>
            <a:r>
              <a:rPr lang="en-US" sz="2800" b="1" baseline="30000" dirty="0" smtClean="0">
                <a:solidFill>
                  <a:srgbClr val="0055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®</a:t>
            </a:r>
            <a:r>
              <a:rPr lang="en-US" sz="2800" b="1" dirty="0" smtClean="0">
                <a:solidFill>
                  <a:srgbClr val="0055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Helios IP Verso</a:t>
            </a:r>
          </a:p>
          <a:p>
            <a:pPr algn="ctr" eaLnBrk="0" hangingPunct="0">
              <a:defRPr/>
            </a:pPr>
            <a:endParaRPr lang="en-US" sz="2800" dirty="0" smtClean="0">
              <a:solidFill>
                <a:srgbClr val="298FCD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 eaLnBrk="0" hangingPunct="0">
              <a:defRPr/>
            </a:pPr>
            <a:r>
              <a:rPr lang="cs-CZ" sz="2800" dirty="0" smtClean="0">
                <a:solidFill>
                  <a:srgbClr val="298FC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Nelepší z nejlepších</a:t>
            </a:r>
          </a:p>
          <a:p>
            <a:pPr algn="ctr" eaLnBrk="0" hangingPunct="0">
              <a:defRPr/>
            </a:pPr>
            <a:endParaRPr lang="en-US" sz="2800" b="1" dirty="0">
              <a:solidFill>
                <a:srgbClr val="0055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483768" y="2420888"/>
            <a:ext cx="6532778" cy="3643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1313">
              <a:lnSpc>
                <a:spcPct val="101000"/>
              </a:lnSpc>
              <a:spcBef>
                <a:spcPts val="563"/>
              </a:spcBef>
              <a:spcAft>
                <a:spcPts val="1800"/>
              </a:spcAft>
              <a:buSzPct val="45000"/>
              <a:buFont typeface="Symbol" pitchFamily="18" charset="2"/>
              <a:buChar char="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sz="2800" dirty="0" err="1" smtClean="0">
                <a:solidFill>
                  <a:srgbClr val="111111"/>
                </a:solidFill>
                <a:latin typeface="Verdana" pitchFamily="34" charset="0"/>
              </a:rPr>
              <a:t>Modul</a:t>
            </a:r>
            <a:r>
              <a:rPr lang="cs-CZ" sz="2800" dirty="0" err="1" smtClean="0">
                <a:solidFill>
                  <a:srgbClr val="111111"/>
                </a:solidFill>
                <a:latin typeface="Verdana" pitchFamily="34" charset="0"/>
              </a:rPr>
              <a:t>ární</a:t>
            </a:r>
            <a:r>
              <a:rPr lang="cs-CZ" sz="2800" dirty="0" smtClean="0">
                <a:solidFill>
                  <a:srgbClr val="111111"/>
                </a:solidFill>
                <a:latin typeface="Verdana" pitchFamily="34" charset="0"/>
              </a:rPr>
              <a:t> design – až 30 modulů</a:t>
            </a:r>
          </a:p>
          <a:p>
            <a:pPr marL="342900" indent="-341313">
              <a:lnSpc>
                <a:spcPct val="101000"/>
              </a:lnSpc>
              <a:spcBef>
                <a:spcPts val="563"/>
              </a:spcBef>
              <a:spcAft>
                <a:spcPts val="1800"/>
              </a:spcAft>
              <a:buSzPct val="45000"/>
              <a:buFont typeface="Symbol" pitchFamily="18" charset="2"/>
              <a:buChar char="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sz="2800" dirty="0" smtClean="0">
                <a:solidFill>
                  <a:srgbClr val="111111"/>
                </a:solidFill>
                <a:latin typeface="Verdana" pitchFamily="34" charset="0"/>
              </a:rPr>
              <a:t>HD </a:t>
            </a:r>
            <a:r>
              <a:rPr lang="cs-CZ" sz="2800" dirty="0" smtClean="0">
                <a:solidFill>
                  <a:srgbClr val="111111"/>
                </a:solidFill>
                <a:latin typeface="Verdana" pitchFamily="34" charset="0"/>
              </a:rPr>
              <a:t>kamera s nočním viděním a digitální PTZ funkcí</a:t>
            </a:r>
          </a:p>
          <a:p>
            <a:pPr marL="342900" indent="-341313">
              <a:lnSpc>
                <a:spcPct val="101000"/>
              </a:lnSpc>
              <a:spcBef>
                <a:spcPts val="563"/>
              </a:spcBef>
              <a:spcAft>
                <a:spcPts val="1800"/>
              </a:spcAft>
              <a:buSzPct val="45000"/>
              <a:buFont typeface="Symbol" pitchFamily="18" charset="2"/>
              <a:buChar char="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cs-CZ" sz="2800" dirty="0" smtClean="0">
                <a:solidFill>
                  <a:srgbClr val="111111"/>
                </a:solidFill>
                <a:latin typeface="Verdana" pitchFamily="34" charset="0"/>
              </a:rPr>
              <a:t>Vizuální indikace stavu</a:t>
            </a:r>
            <a:endParaRPr lang="en-US" sz="2800" dirty="0" smtClean="0">
              <a:solidFill>
                <a:srgbClr val="111111"/>
              </a:solidFill>
              <a:latin typeface="Verdana" pitchFamily="34" charset="0"/>
            </a:endParaRPr>
          </a:p>
          <a:p>
            <a:pPr marL="342900" indent="-341313">
              <a:lnSpc>
                <a:spcPct val="101000"/>
              </a:lnSpc>
              <a:spcBef>
                <a:spcPts val="563"/>
              </a:spcBef>
              <a:spcAft>
                <a:spcPts val="1800"/>
              </a:spcAft>
              <a:buSzPct val="45000"/>
              <a:buFont typeface="Symbol" pitchFamily="18" charset="2"/>
              <a:buChar char="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sz="2800" dirty="0" smtClean="0">
                <a:solidFill>
                  <a:srgbClr val="111111"/>
                </a:solidFill>
                <a:latin typeface="Verdana" pitchFamily="34" charset="0"/>
              </a:rPr>
              <a:t>13.56MHz Smart </a:t>
            </a:r>
            <a:r>
              <a:rPr lang="cs-CZ" sz="2800" dirty="0" smtClean="0">
                <a:solidFill>
                  <a:srgbClr val="111111"/>
                </a:solidFill>
                <a:latin typeface="Verdana" pitchFamily="34" charset="0"/>
              </a:rPr>
              <a:t>čtečka karet</a:t>
            </a:r>
            <a:endParaRPr lang="en-US" sz="2800" dirty="0" smtClean="0">
              <a:solidFill>
                <a:srgbClr val="111111"/>
              </a:solidFill>
              <a:latin typeface="Verdana" pitchFamily="34" charset="0"/>
            </a:endParaRPr>
          </a:p>
          <a:p>
            <a:pPr marL="342900" indent="-341313">
              <a:lnSpc>
                <a:spcPct val="101000"/>
              </a:lnSpc>
              <a:spcBef>
                <a:spcPts val="563"/>
              </a:spcBef>
              <a:spcAft>
                <a:spcPts val="1800"/>
              </a:spcAft>
              <a:buSzPct val="45000"/>
              <a:buFont typeface="Symbol" pitchFamily="18" charset="2"/>
              <a:buChar char="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sz="2800" dirty="0" smtClean="0">
              <a:solidFill>
                <a:srgbClr val="111111"/>
              </a:solidFill>
              <a:latin typeface="Verdana" pitchFamily="34" charset="0"/>
            </a:endParaRPr>
          </a:p>
        </p:txBody>
      </p:sp>
      <p:sp>
        <p:nvSpPr>
          <p:cNvPr id="7" name="TextovéPole 11"/>
          <p:cNvSpPr txBox="1">
            <a:spLocks noChangeArrowheads="1"/>
          </p:cNvSpPr>
          <p:nvPr/>
        </p:nvSpPr>
        <p:spPr bwMode="auto">
          <a:xfrm>
            <a:off x="6715125" y="6569075"/>
            <a:ext cx="17145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Verdana" pitchFamily="34" charset="0"/>
              </a:rPr>
              <a:t>www.2n.cz</a:t>
            </a:r>
            <a:endParaRPr lang="en-US" b="1" dirty="0">
              <a:solidFill>
                <a:schemeClr val="bg1"/>
              </a:solidFill>
              <a:latin typeface="Verdana" pitchFamily="34" charset="0"/>
            </a:endParaRPr>
          </a:p>
        </p:txBody>
      </p:sp>
      <p:pic>
        <p:nvPicPr>
          <p:cNvPr id="9" name="Picture 2" descr="D:\HeliosIP\Helios IP Verso\Photos\2N Helios IP Verso_front_LR_keypad_sm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0" y="2204864"/>
            <a:ext cx="1850935" cy="3744416"/>
          </a:xfrm>
          <a:prstGeom prst="rect">
            <a:avLst/>
          </a:prstGeom>
          <a:noFill/>
        </p:spPr>
      </p:pic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483768" y="2420888"/>
            <a:ext cx="6532778" cy="3643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1313">
              <a:lnSpc>
                <a:spcPct val="101000"/>
              </a:lnSpc>
              <a:spcBef>
                <a:spcPts val="563"/>
              </a:spcBef>
              <a:spcAft>
                <a:spcPts val="1800"/>
              </a:spcAft>
              <a:buSzPct val="45000"/>
              <a:buFont typeface="Symbol" pitchFamily="18" charset="2"/>
              <a:buChar char="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sz="2800" dirty="0" smtClean="0">
              <a:solidFill>
                <a:srgbClr val="111111"/>
              </a:solidFill>
              <a:latin typeface="Verdana" pitchFamily="34" charset="0"/>
            </a:endParaRPr>
          </a:p>
        </p:txBody>
      </p:sp>
      <p:sp>
        <p:nvSpPr>
          <p:cNvPr id="7" name="TextovéPole 11"/>
          <p:cNvSpPr txBox="1">
            <a:spLocks noChangeArrowheads="1"/>
          </p:cNvSpPr>
          <p:nvPr/>
        </p:nvSpPr>
        <p:spPr bwMode="auto">
          <a:xfrm>
            <a:off x="6715125" y="6569075"/>
            <a:ext cx="17145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Verdana" pitchFamily="34" charset="0"/>
              </a:rPr>
              <a:t>www.2n.cz</a:t>
            </a:r>
            <a:endParaRPr lang="en-US" b="1" dirty="0">
              <a:solidFill>
                <a:schemeClr val="bg1"/>
              </a:solidFill>
              <a:latin typeface="Verdana" pitchFamily="34" charset="0"/>
            </a:endParaRPr>
          </a:p>
        </p:txBody>
      </p:sp>
      <p:pic>
        <p:nvPicPr>
          <p:cNvPr id="6" name="Picture 2" descr="D:\HeliosIP\Helios IP Verso\Photos\modularit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639825"/>
            <a:ext cx="8136904" cy="4670813"/>
          </a:xfrm>
          <a:prstGeom prst="rect">
            <a:avLst/>
          </a:prstGeom>
          <a:noFill/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286000" y="404664"/>
            <a:ext cx="5857875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2800" b="1" dirty="0" smtClean="0">
                <a:solidFill>
                  <a:srgbClr val="0055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2N</a:t>
            </a:r>
            <a:r>
              <a:rPr lang="en-US" sz="2800" b="1" baseline="30000" dirty="0" smtClean="0">
                <a:solidFill>
                  <a:srgbClr val="0055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®</a:t>
            </a:r>
            <a:r>
              <a:rPr lang="en-US" sz="2800" b="1" dirty="0" smtClean="0">
                <a:solidFill>
                  <a:srgbClr val="0055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Helios IP Verso</a:t>
            </a:r>
            <a:endParaRPr lang="cs-CZ" sz="2800" b="1" dirty="0" smtClean="0">
              <a:solidFill>
                <a:srgbClr val="0055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 eaLnBrk="0" hangingPunct="0">
              <a:defRPr/>
            </a:pPr>
            <a:r>
              <a:rPr lang="cs-CZ" sz="2800" dirty="0" smtClean="0">
                <a:solidFill>
                  <a:srgbClr val="298FC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Modularita</a:t>
            </a:r>
            <a:endParaRPr lang="en-US" sz="2800" dirty="0" smtClean="0">
              <a:solidFill>
                <a:srgbClr val="298FCD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 eaLnBrk="0" hangingPunct="0">
              <a:defRPr/>
            </a:pPr>
            <a:endParaRPr lang="en-US" sz="2800" dirty="0" smtClean="0">
              <a:solidFill>
                <a:srgbClr val="298FCD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483768" y="2420888"/>
            <a:ext cx="6532778" cy="3643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1313">
              <a:lnSpc>
                <a:spcPct val="101000"/>
              </a:lnSpc>
              <a:spcBef>
                <a:spcPts val="563"/>
              </a:spcBef>
              <a:spcAft>
                <a:spcPts val="1800"/>
              </a:spcAft>
              <a:buSzPct val="45000"/>
              <a:buFont typeface="Symbol" pitchFamily="18" charset="2"/>
              <a:buChar char="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sz="2800" dirty="0" smtClean="0">
              <a:solidFill>
                <a:srgbClr val="111111"/>
              </a:solidFill>
              <a:latin typeface="Verdana" pitchFamily="34" charset="0"/>
            </a:endParaRPr>
          </a:p>
        </p:txBody>
      </p:sp>
      <p:sp>
        <p:nvSpPr>
          <p:cNvPr id="7" name="TextovéPole 11"/>
          <p:cNvSpPr txBox="1">
            <a:spLocks noChangeArrowheads="1"/>
          </p:cNvSpPr>
          <p:nvPr/>
        </p:nvSpPr>
        <p:spPr bwMode="auto">
          <a:xfrm>
            <a:off x="6715125" y="6569075"/>
            <a:ext cx="17145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Verdana" pitchFamily="34" charset="0"/>
              </a:rPr>
              <a:t>www.2n.cz</a:t>
            </a:r>
            <a:endParaRPr lang="en-US" b="1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2636168" y="2573288"/>
            <a:ext cx="6532778" cy="3643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1313">
              <a:lnSpc>
                <a:spcPct val="101000"/>
              </a:lnSpc>
              <a:spcBef>
                <a:spcPts val="563"/>
              </a:spcBef>
              <a:spcAft>
                <a:spcPts val="1800"/>
              </a:spcAft>
              <a:buSzPct val="45000"/>
              <a:buFont typeface="Symbol" pitchFamily="18" charset="2"/>
              <a:buChar char="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cs-CZ" sz="2800" dirty="0" smtClean="0">
                <a:solidFill>
                  <a:srgbClr val="111111"/>
                </a:solidFill>
                <a:latin typeface="Verdana" pitchFamily="34" charset="0"/>
              </a:rPr>
              <a:t>Flexibilita</a:t>
            </a:r>
          </a:p>
          <a:p>
            <a:pPr marL="342900" indent="-341313">
              <a:lnSpc>
                <a:spcPct val="101000"/>
              </a:lnSpc>
              <a:spcBef>
                <a:spcPts val="563"/>
              </a:spcBef>
              <a:spcAft>
                <a:spcPts val="1800"/>
              </a:spcAft>
              <a:buSzPct val="45000"/>
              <a:buFont typeface="Symbol" pitchFamily="18" charset="2"/>
              <a:buChar char="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cs-CZ" sz="2800" dirty="0" smtClean="0">
                <a:solidFill>
                  <a:srgbClr val="111111"/>
                </a:solidFill>
                <a:latin typeface="Verdana" pitchFamily="34" charset="0"/>
              </a:rPr>
              <a:t>Snížení skladových zásob</a:t>
            </a:r>
            <a:endParaRPr lang="en-US" sz="2800" dirty="0" smtClean="0">
              <a:solidFill>
                <a:srgbClr val="111111"/>
              </a:solidFill>
              <a:latin typeface="Verdana" pitchFamily="34" charset="0"/>
            </a:endParaRPr>
          </a:p>
          <a:p>
            <a:pPr marL="342900" indent="-341313">
              <a:lnSpc>
                <a:spcPct val="101000"/>
              </a:lnSpc>
              <a:spcBef>
                <a:spcPts val="563"/>
              </a:spcBef>
              <a:spcAft>
                <a:spcPts val="1800"/>
              </a:spcAft>
              <a:buSzPct val="45000"/>
              <a:buFont typeface="Symbol" pitchFamily="18" charset="2"/>
              <a:buChar char="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cs-CZ" sz="2800" dirty="0" smtClean="0">
                <a:solidFill>
                  <a:srgbClr val="111111"/>
                </a:solidFill>
                <a:latin typeface="Verdana" pitchFamily="34" charset="0"/>
              </a:rPr>
              <a:t>Žádné omezení kombinací</a:t>
            </a:r>
            <a:endParaRPr lang="en-US" sz="2800" dirty="0" smtClean="0">
              <a:solidFill>
                <a:srgbClr val="111111"/>
              </a:solidFill>
              <a:latin typeface="Verdana" pitchFamily="34" charset="0"/>
            </a:endParaRPr>
          </a:p>
          <a:p>
            <a:pPr marL="342900" indent="-341313">
              <a:lnSpc>
                <a:spcPct val="101000"/>
              </a:lnSpc>
              <a:spcBef>
                <a:spcPts val="563"/>
              </a:spcBef>
              <a:spcAft>
                <a:spcPts val="1800"/>
              </a:spcAft>
              <a:buSzPct val="45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sz="2800" dirty="0" smtClean="0">
              <a:solidFill>
                <a:srgbClr val="111111"/>
              </a:solidFill>
              <a:latin typeface="Verdana" pitchFamily="34" charset="0"/>
            </a:endParaRPr>
          </a:p>
        </p:txBody>
      </p:sp>
      <p:pic>
        <p:nvPicPr>
          <p:cNvPr id="1026" name="Picture 2" descr="D:\HeliosIP\Helios IP Verso\Photos\Fake\2N_helios_IP_verso_zakladna_jednotka_5tlacidiel_klavesnica_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988840"/>
            <a:ext cx="1512168" cy="4029105"/>
          </a:xfrm>
          <a:prstGeom prst="rect">
            <a:avLst/>
          </a:prstGeom>
          <a:noFill/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2286000" y="404664"/>
            <a:ext cx="5857875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2800" b="1" dirty="0" smtClean="0">
                <a:solidFill>
                  <a:srgbClr val="0055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2N</a:t>
            </a:r>
            <a:r>
              <a:rPr lang="en-US" sz="2800" b="1" baseline="30000" dirty="0" smtClean="0">
                <a:solidFill>
                  <a:srgbClr val="0055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®</a:t>
            </a:r>
            <a:r>
              <a:rPr lang="en-US" sz="2800" b="1" dirty="0" smtClean="0">
                <a:solidFill>
                  <a:srgbClr val="0055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Helios IP Verso</a:t>
            </a:r>
            <a:endParaRPr lang="cs-CZ" sz="2800" b="1" dirty="0" smtClean="0">
              <a:solidFill>
                <a:srgbClr val="0055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 eaLnBrk="0" hangingPunct="0">
              <a:defRPr/>
            </a:pPr>
            <a:r>
              <a:rPr lang="cs-CZ" sz="2800" dirty="0" smtClean="0">
                <a:solidFill>
                  <a:srgbClr val="298FC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Modularita</a:t>
            </a:r>
            <a:endParaRPr lang="en-US" sz="2800" dirty="0" smtClean="0">
              <a:solidFill>
                <a:srgbClr val="298FCD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 eaLnBrk="0" hangingPunct="0">
              <a:defRPr/>
            </a:pPr>
            <a:endParaRPr lang="en-US" sz="2800" dirty="0" smtClean="0">
              <a:solidFill>
                <a:srgbClr val="298FCD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HeliosIP\Helios IP Verso\Photos\Flush install\LR\2N Helios IP Verso_Flush_2M_front_LR.jpg"/>
          <p:cNvPicPr>
            <a:picLocks noChangeAspect="1" noChangeArrowheads="1"/>
          </p:cNvPicPr>
          <p:nvPr/>
        </p:nvPicPr>
        <p:blipFill>
          <a:blip r:embed="rId2" cstate="print"/>
          <a:srcRect l="2141" t="2198" r="3673" b="1073"/>
          <a:stretch>
            <a:fillRect/>
          </a:stretch>
        </p:blipFill>
        <p:spPr bwMode="auto">
          <a:xfrm>
            <a:off x="5436096" y="2024256"/>
            <a:ext cx="3312368" cy="3312368"/>
          </a:xfrm>
          <a:prstGeom prst="rect">
            <a:avLst/>
          </a:prstGeom>
          <a:noFill/>
        </p:spPr>
      </p:pic>
      <p:pic>
        <p:nvPicPr>
          <p:cNvPr id="9" name="Picture 2" descr="D:\HeliosIP\Helios IP Verso\Photos\2N Helios IP Verso_front_LR_keypad_sm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1170" y="2096264"/>
            <a:ext cx="1566175" cy="3168352"/>
          </a:xfrm>
          <a:prstGeom prst="rect">
            <a:avLst/>
          </a:prstGeom>
          <a:noFill/>
        </p:spPr>
      </p:pic>
      <p:pic>
        <p:nvPicPr>
          <p:cNvPr id="10" name="Picture 3" descr="D:\HeliosIP\Helios IP Verso\Photos\2N Helios IP Verso_front_LR_5buttons_sma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21851" y="2096264"/>
            <a:ext cx="1566173" cy="3168352"/>
          </a:xfrm>
          <a:prstGeom prst="rect">
            <a:avLst/>
          </a:prstGeom>
          <a:noFill/>
        </p:spPr>
      </p:pic>
      <p:graphicFrame>
        <p:nvGraphicFramePr>
          <p:cNvPr id="11" name="Tabulka 10"/>
          <p:cNvGraphicFramePr>
            <a:graphicFrameLocks noGrp="1"/>
          </p:cNvGraphicFramePr>
          <p:nvPr/>
        </p:nvGraphicFramePr>
        <p:xfrm>
          <a:off x="467546" y="5408632"/>
          <a:ext cx="8352927" cy="11167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246"/>
                <a:gridCol w="2664296"/>
                <a:gridCol w="3456385"/>
              </a:tblGrid>
              <a:tr h="1116712">
                <a:tc>
                  <a:txBody>
                    <a:bodyPr/>
                    <a:lstStyle/>
                    <a:p>
                      <a:pPr algn="l"/>
                      <a:r>
                        <a:rPr lang="cs-CZ" b="0" dirty="0" smtClean="0">
                          <a:solidFill>
                            <a:schemeClr val="tx1"/>
                          </a:solidFill>
                        </a:rPr>
                        <a:t>1 tlačítko, klávesnice, instalace na povrch</a:t>
                      </a:r>
                      <a:endParaRPr lang="cs-CZ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tabLst>
                          <a:tab pos="182563" algn="l"/>
                          <a:tab pos="2422525" algn="l"/>
                        </a:tabLst>
                      </a:pPr>
                      <a:r>
                        <a:rPr lang="cs-CZ" b="0" dirty="0" smtClean="0">
                          <a:solidFill>
                            <a:schemeClr val="tx1"/>
                          </a:solidFill>
                        </a:rPr>
                        <a:t>6 tlačítek, instalace na povrch</a:t>
                      </a:r>
                      <a:endParaRPr lang="cs-CZ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b="0" dirty="0" smtClean="0">
                          <a:solidFill>
                            <a:schemeClr val="tx1"/>
                          </a:solidFill>
                        </a:rPr>
                        <a:t>6 tlačítek, klávesnice, čtečka karet, instalace do zdi</a:t>
                      </a:r>
                      <a:endParaRPr lang="cs-CZ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286000" y="404664"/>
            <a:ext cx="5857875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2800" b="1" dirty="0" smtClean="0">
                <a:solidFill>
                  <a:srgbClr val="0055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2N</a:t>
            </a:r>
            <a:r>
              <a:rPr lang="en-US" sz="2800" b="1" baseline="30000" dirty="0" smtClean="0">
                <a:solidFill>
                  <a:srgbClr val="0055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®</a:t>
            </a:r>
            <a:r>
              <a:rPr lang="en-US" sz="2800" b="1" dirty="0" smtClean="0">
                <a:solidFill>
                  <a:srgbClr val="0055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Helios IP Verso</a:t>
            </a:r>
            <a:endParaRPr lang="cs-CZ" sz="2800" b="1" dirty="0" smtClean="0">
              <a:solidFill>
                <a:srgbClr val="0055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 eaLnBrk="0" hangingPunct="0">
              <a:defRPr/>
            </a:pPr>
            <a:r>
              <a:rPr lang="cs-CZ" sz="2800" dirty="0" smtClean="0">
                <a:solidFill>
                  <a:srgbClr val="298FC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Příklady konfigurace</a:t>
            </a:r>
            <a:endParaRPr lang="en-US" sz="2800" dirty="0" smtClean="0">
              <a:solidFill>
                <a:srgbClr val="298FCD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 eaLnBrk="0" hangingPunct="0">
              <a:defRPr/>
            </a:pPr>
            <a:endParaRPr lang="en-US" sz="2800" dirty="0" smtClean="0">
              <a:solidFill>
                <a:srgbClr val="298FCD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483768" y="2420888"/>
            <a:ext cx="6532778" cy="3643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1313">
              <a:lnSpc>
                <a:spcPct val="101000"/>
              </a:lnSpc>
              <a:spcBef>
                <a:spcPts val="563"/>
              </a:spcBef>
              <a:spcAft>
                <a:spcPts val="1800"/>
              </a:spcAft>
              <a:buSzPct val="45000"/>
              <a:buFont typeface="Symbol" pitchFamily="18" charset="2"/>
              <a:buChar char="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sz="2800" dirty="0" smtClean="0">
              <a:solidFill>
                <a:srgbClr val="111111"/>
              </a:solidFill>
              <a:latin typeface="Verdana" pitchFamily="34" charset="0"/>
            </a:endParaRPr>
          </a:p>
        </p:txBody>
      </p:sp>
      <p:sp>
        <p:nvSpPr>
          <p:cNvPr id="7" name="TextovéPole 11"/>
          <p:cNvSpPr txBox="1">
            <a:spLocks noChangeArrowheads="1"/>
          </p:cNvSpPr>
          <p:nvPr/>
        </p:nvSpPr>
        <p:spPr bwMode="auto">
          <a:xfrm>
            <a:off x="6715125" y="6569075"/>
            <a:ext cx="17145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Verdana" pitchFamily="34" charset="0"/>
              </a:rPr>
              <a:t>www.2n.cz</a:t>
            </a:r>
            <a:endParaRPr lang="en-US" b="1" dirty="0">
              <a:solidFill>
                <a:schemeClr val="bg1"/>
              </a:solidFill>
              <a:latin typeface="Verdana" pitchFamily="34" charset="0"/>
            </a:endParaRPr>
          </a:p>
        </p:txBody>
      </p:sp>
      <p:pic>
        <p:nvPicPr>
          <p:cNvPr id="2053" name="Picture 5" descr="D:\HeliosIP\Helios IP Verso\Photos\Frames\2M_wall frame_L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31370" y="2204864"/>
            <a:ext cx="1308982" cy="2604784"/>
          </a:xfrm>
          <a:prstGeom prst="rect">
            <a:avLst/>
          </a:prstGeom>
          <a:noFill/>
        </p:spPr>
      </p:pic>
      <p:pic>
        <p:nvPicPr>
          <p:cNvPr id="2054" name="Picture 6" descr="D:\HeliosIP\Helios IP Verso\Photos\Frames\3M_flush frame_L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788074"/>
            <a:ext cx="1808499" cy="4521246"/>
          </a:xfrm>
          <a:prstGeom prst="rect">
            <a:avLst/>
          </a:prstGeom>
          <a:noFill/>
        </p:spPr>
      </p:pic>
      <p:pic>
        <p:nvPicPr>
          <p:cNvPr id="2055" name="Picture 7" descr="D:\HeliosIP\Helios IP Verso\Photos\Frames\3M_wall frame_L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08363" y="2204864"/>
            <a:ext cx="1335636" cy="3744416"/>
          </a:xfrm>
          <a:prstGeom prst="rect">
            <a:avLst/>
          </a:prstGeom>
          <a:noFill/>
        </p:spPr>
      </p:pic>
      <p:pic>
        <p:nvPicPr>
          <p:cNvPr id="11" name="Picture 2" descr="D:\HeliosIP\Helios IP Verso\Photos\Frames\1M_flush frame_L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1880" y="1988840"/>
            <a:ext cx="1579141" cy="1790789"/>
          </a:xfrm>
          <a:prstGeom prst="rect">
            <a:avLst/>
          </a:prstGeom>
          <a:noFill/>
        </p:spPr>
      </p:pic>
      <p:pic>
        <p:nvPicPr>
          <p:cNvPr id="12" name="Picture 3" descr="D:\HeliosIP\Helios IP Verso\Photos\Frames\1M_wall frame_LR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76056" y="2204864"/>
            <a:ext cx="1278713" cy="1465191"/>
          </a:xfrm>
          <a:prstGeom prst="rect">
            <a:avLst/>
          </a:prstGeom>
          <a:noFill/>
        </p:spPr>
      </p:pic>
      <p:pic>
        <p:nvPicPr>
          <p:cNvPr id="13" name="Picture 4" descr="D:\HeliosIP\Helios IP Verso\Photos\Frames\2M_flush frame_LR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79712" y="1988840"/>
            <a:ext cx="1585303" cy="2876115"/>
          </a:xfrm>
          <a:prstGeom prst="rect">
            <a:avLst/>
          </a:prstGeom>
          <a:noFill/>
        </p:spPr>
      </p:pic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2286000" y="404664"/>
            <a:ext cx="5857875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2800" b="1" dirty="0" smtClean="0">
                <a:solidFill>
                  <a:srgbClr val="0055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2N</a:t>
            </a:r>
            <a:r>
              <a:rPr lang="en-US" sz="2800" b="1" baseline="30000" dirty="0" smtClean="0">
                <a:solidFill>
                  <a:srgbClr val="0055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®</a:t>
            </a:r>
            <a:r>
              <a:rPr lang="en-US" sz="2800" b="1" dirty="0" smtClean="0">
                <a:solidFill>
                  <a:srgbClr val="0055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Helios IP Verso</a:t>
            </a:r>
            <a:endParaRPr lang="cs-CZ" sz="2800" b="1" dirty="0" smtClean="0">
              <a:solidFill>
                <a:srgbClr val="0055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 eaLnBrk="0" hangingPunct="0">
              <a:defRPr/>
            </a:pPr>
            <a:r>
              <a:rPr lang="cs-CZ" sz="2800" dirty="0" smtClean="0">
                <a:solidFill>
                  <a:srgbClr val="298FC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Rámy</a:t>
            </a:r>
            <a:endParaRPr lang="en-US" sz="2800" dirty="0" smtClean="0">
              <a:solidFill>
                <a:srgbClr val="298FCD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 eaLnBrk="0" hangingPunct="0">
              <a:defRPr/>
            </a:pPr>
            <a:endParaRPr lang="en-US" sz="2800" dirty="0" smtClean="0">
              <a:solidFill>
                <a:srgbClr val="298FCD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 descr="C:\!!!!!SDILENE!!!!!\27.02.12\JPG EN\03_czech_en_text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TextovéPole 3"/>
          <p:cNvSpPr txBox="1">
            <a:spLocks noChangeArrowheads="1"/>
          </p:cNvSpPr>
          <p:nvPr/>
        </p:nvSpPr>
        <p:spPr bwMode="auto">
          <a:xfrm>
            <a:off x="900113" y="3573463"/>
            <a:ext cx="3816350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500" b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MEZINÁRODNÍ FIRMA</a:t>
            </a:r>
          </a:p>
        </p:txBody>
      </p:sp>
      <p:sp>
        <p:nvSpPr>
          <p:cNvPr id="4100" name="TextovéPole 4"/>
          <p:cNvSpPr txBox="1">
            <a:spLocks noChangeArrowheads="1"/>
          </p:cNvSpPr>
          <p:nvPr/>
        </p:nvSpPr>
        <p:spPr bwMode="auto">
          <a:xfrm>
            <a:off x="900113" y="4005263"/>
            <a:ext cx="3816350" cy="44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20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se sídlem v </a:t>
            </a:r>
            <a:r>
              <a:rPr lang="cs-CZ" sz="220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Č</a:t>
            </a:r>
            <a:r>
              <a:rPr lang="pt-BR" sz="220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eské republice</a:t>
            </a:r>
            <a:endParaRPr lang="cs-CZ" sz="220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101" name="TextovéPole 5"/>
          <p:cNvSpPr txBox="1">
            <a:spLocks noChangeArrowheads="1"/>
          </p:cNvSpPr>
          <p:nvPr/>
        </p:nvSpPr>
        <p:spPr bwMode="auto">
          <a:xfrm>
            <a:off x="900113" y="4724400"/>
            <a:ext cx="381635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60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Přední výrobce komunikačních zařízení</a:t>
            </a:r>
            <a:endParaRPr lang="cs-CZ" sz="160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  <a:p>
            <a:endParaRPr lang="en-US" sz="120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  <a:p>
            <a:r>
              <a:rPr lang="pl-PL" sz="160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Více jak 20 let na trhu</a:t>
            </a:r>
            <a:endParaRPr lang="cs-CZ" sz="160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483768" y="2420888"/>
            <a:ext cx="6532778" cy="3643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1313">
              <a:lnSpc>
                <a:spcPct val="101000"/>
              </a:lnSpc>
              <a:spcBef>
                <a:spcPts val="563"/>
              </a:spcBef>
              <a:spcAft>
                <a:spcPts val="1800"/>
              </a:spcAft>
              <a:buSzPct val="45000"/>
              <a:buFont typeface="Symbol" pitchFamily="18" charset="2"/>
              <a:buChar char="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sz="2800" dirty="0" smtClean="0">
              <a:solidFill>
                <a:srgbClr val="111111"/>
              </a:solidFill>
              <a:latin typeface="Verdana" pitchFamily="34" charset="0"/>
            </a:endParaRPr>
          </a:p>
        </p:txBody>
      </p:sp>
      <p:sp>
        <p:nvSpPr>
          <p:cNvPr id="7" name="TextovéPole 11"/>
          <p:cNvSpPr txBox="1">
            <a:spLocks noChangeArrowheads="1"/>
          </p:cNvSpPr>
          <p:nvPr/>
        </p:nvSpPr>
        <p:spPr bwMode="auto">
          <a:xfrm>
            <a:off x="6715125" y="6569075"/>
            <a:ext cx="17145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Verdana" pitchFamily="34" charset="0"/>
              </a:rPr>
              <a:t>www.2n.cz</a:t>
            </a:r>
            <a:endParaRPr lang="en-US" b="1" dirty="0">
              <a:solidFill>
                <a:schemeClr val="bg1"/>
              </a:solidFill>
              <a:latin typeface="Verdana" pitchFamily="34" charset="0"/>
            </a:endParaRPr>
          </a:p>
        </p:txBody>
      </p:sp>
      <p:pic>
        <p:nvPicPr>
          <p:cNvPr id="3074" name="Picture 2" descr="D:\HeliosIP\Helios IP Verso\Photos\Modules\1M_5butt_L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7738" y="4221088"/>
            <a:ext cx="2004222" cy="2304256"/>
          </a:xfrm>
          <a:prstGeom prst="rect">
            <a:avLst/>
          </a:prstGeom>
          <a:noFill/>
        </p:spPr>
      </p:pic>
      <p:pic>
        <p:nvPicPr>
          <p:cNvPr id="3075" name="Picture 3" descr="D:\HeliosIP\Helios IP Verso\Photos\Modules\1M_blind_L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56210" y="1844824"/>
            <a:ext cx="2004222" cy="2304256"/>
          </a:xfrm>
          <a:prstGeom prst="rect">
            <a:avLst/>
          </a:prstGeom>
          <a:noFill/>
        </p:spPr>
      </p:pic>
      <p:pic>
        <p:nvPicPr>
          <p:cNvPr id="3076" name="Picture 4" descr="D:\HeliosIP\Helios IP Verso\Photos\Modules\1M_infopanel_L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60066" y="4221088"/>
            <a:ext cx="2004222" cy="2304256"/>
          </a:xfrm>
          <a:prstGeom prst="rect">
            <a:avLst/>
          </a:prstGeom>
          <a:noFill/>
        </p:spPr>
      </p:pic>
      <p:pic>
        <p:nvPicPr>
          <p:cNvPr id="3077" name="Picture 5" descr="D:\HeliosIP\Helios IP Verso\Photos\Modules\1M_keypad_L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19906" y="1844824"/>
            <a:ext cx="2004222" cy="2304256"/>
          </a:xfrm>
          <a:prstGeom prst="rect">
            <a:avLst/>
          </a:prstGeom>
          <a:noFill/>
        </p:spPr>
      </p:pic>
      <p:pic>
        <p:nvPicPr>
          <p:cNvPr id="3078" name="Picture 6" descr="D:\HeliosIP\Helios IP Verso\Photos\Modules\1M_reader_LR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7578" y="1844824"/>
            <a:ext cx="2004222" cy="2304256"/>
          </a:xfrm>
          <a:prstGeom prst="rect">
            <a:avLst/>
          </a:prstGeom>
          <a:noFill/>
        </p:spPr>
      </p:pic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2286000" y="404664"/>
            <a:ext cx="5857875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2800" b="1" dirty="0" smtClean="0">
                <a:solidFill>
                  <a:srgbClr val="0055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2N</a:t>
            </a:r>
            <a:r>
              <a:rPr lang="en-US" sz="2800" b="1" baseline="30000" dirty="0" smtClean="0">
                <a:solidFill>
                  <a:srgbClr val="0055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®</a:t>
            </a:r>
            <a:r>
              <a:rPr lang="en-US" sz="2800" b="1" dirty="0" smtClean="0">
                <a:solidFill>
                  <a:srgbClr val="0055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Helios IP Verso</a:t>
            </a:r>
            <a:endParaRPr lang="cs-CZ" sz="2800" b="1" dirty="0" smtClean="0">
              <a:solidFill>
                <a:srgbClr val="0055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 eaLnBrk="0" hangingPunct="0">
              <a:defRPr/>
            </a:pPr>
            <a:r>
              <a:rPr lang="cs-CZ" sz="2800" dirty="0" smtClean="0">
                <a:solidFill>
                  <a:srgbClr val="298FC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Moduly na povrch</a:t>
            </a:r>
          </a:p>
        </p:txBody>
      </p:sp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611222" y="2420888"/>
            <a:ext cx="6532778" cy="3643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1313">
              <a:lnSpc>
                <a:spcPct val="101000"/>
              </a:lnSpc>
              <a:spcBef>
                <a:spcPts val="563"/>
              </a:spcBef>
              <a:spcAft>
                <a:spcPts val="1800"/>
              </a:spcAft>
              <a:buSzPct val="45000"/>
              <a:buFont typeface="Symbol" pitchFamily="18" charset="2"/>
              <a:buChar char="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endParaRPr lang="en-US" sz="2800" dirty="0" smtClean="0">
              <a:solidFill>
                <a:srgbClr val="111111"/>
              </a:solidFill>
              <a:latin typeface="Verdana" pitchFamily="34" charset="0"/>
            </a:endParaRPr>
          </a:p>
        </p:txBody>
      </p:sp>
      <p:sp>
        <p:nvSpPr>
          <p:cNvPr id="7" name="TextovéPole 11"/>
          <p:cNvSpPr txBox="1">
            <a:spLocks noChangeArrowheads="1"/>
          </p:cNvSpPr>
          <p:nvPr/>
        </p:nvSpPr>
        <p:spPr bwMode="auto">
          <a:xfrm>
            <a:off x="6715125" y="6569075"/>
            <a:ext cx="17145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Verdana" pitchFamily="34" charset="0"/>
              </a:rPr>
              <a:t>www.2n.cz</a:t>
            </a:r>
            <a:endParaRPr lang="en-US" b="1" dirty="0">
              <a:solidFill>
                <a:schemeClr val="bg1"/>
              </a:solidFill>
              <a:latin typeface="Verdana" pitchFamily="34" charset="0"/>
            </a:endParaRPr>
          </a:p>
        </p:txBody>
      </p:sp>
      <p:pic>
        <p:nvPicPr>
          <p:cNvPr id="6" name="Picture 7" descr="D:\HeliosIP\Helios IP Verso\Photos\Modules\IO module_L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2778830"/>
            <a:ext cx="1457708" cy="1946314"/>
          </a:xfrm>
          <a:prstGeom prst="rect">
            <a:avLst/>
          </a:prstGeom>
          <a:noFill/>
        </p:spPr>
      </p:pic>
      <p:pic>
        <p:nvPicPr>
          <p:cNvPr id="8" name="Picture 8" descr="D:\HeliosIP\Helios IP Verso\Photos\Modules\Tamper_L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8899" y="3212976"/>
            <a:ext cx="859445" cy="1224136"/>
          </a:xfrm>
          <a:prstGeom prst="rect">
            <a:avLst/>
          </a:prstGeom>
          <a:noFill/>
        </p:spPr>
      </p:pic>
      <p:pic>
        <p:nvPicPr>
          <p:cNvPr id="9" name="Picture 9" descr="D:\HeliosIP\Helios IP Verso\Photos\Modules\Wiegand_L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36" y="2839587"/>
            <a:ext cx="1368152" cy="1885557"/>
          </a:xfrm>
          <a:prstGeom prst="rect">
            <a:avLst/>
          </a:prstGeom>
          <a:noFill/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286000" y="404664"/>
            <a:ext cx="5857875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2800" b="1" dirty="0" smtClean="0">
                <a:solidFill>
                  <a:srgbClr val="0055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2N</a:t>
            </a:r>
            <a:r>
              <a:rPr lang="en-US" sz="2800" b="1" baseline="30000" dirty="0" smtClean="0">
                <a:solidFill>
                  <a:srgbClr val="0055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®</a:t>
            </a:r>
            <a:r>
              <a:rPr lang="en-US" sz="2800" b="1" dirty="0" smtClean="0">
                <a:solidFill>
                  <a:srgbClr val="0055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Helios IP Verso</a:t>
            </a:r>
            <a:endParaRPr lang="cs-CZ" sz="2800" b="1" dirty="0" smtClean="0">
              <a:solidFill>
                <a:srgbClr val="0055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 eaLnBrk="0" hangingPunct="0">
              <a:defRPr/>
            </a:pPr>
            <a:r>
              <a:rPr lang="cs-CZ" sz="2800" dirty="0" smtClean="0">
                <a:solidFill>
                  <a:srgbClr val="298FC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Moduly pod povrch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179512" y="5661248"/>
            <a:ext cx="835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    </a:t>
            </a:r>
            <a:r>
              <a:rPr lang="cs-CZ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I/O modul                        </a:t>
            </a:r>
            <a:r>
              <a:rPr lang="cs-CZ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Wiegand</a:t>
            </a:r>
            <a:r>
              <a:rPr lang="cs-CZ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            Ochranný spínač</a:t>
            </a:r>
            <a:endParaRPr lang="cs-CZ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Zástupný symbol pro obsah 2"/>
          <p:cNvSpPr>
            <a:spLocks noGrp="1"/>
          </p:cNvSpPr>
          <p:nvPr>
            <p:ph idx="1"/>
          </p:nvPr>
        </p:nvSpPr>
        <p:spPr>
          <a:xfrm>
            <a:off x="2016224" y="1772816"/>
            <a:ext cx="6876256" cy="4823792"/>
          </a:xfrm>
        </p:spPr>
        <p:txBody>
          <a:bodyPr/>
          <a:lstStyle/>
          <a:p>
            <a:pPr lvl="1"/>
            <a:endParaRPr lang="cs-CZ" sz="500" dirty="0" smtClean="0"/>
          </a:p>
          <a:p>
            <a:r>
              <a:rPr lang="cs-CZ" dirty="0" smtClean="0"/>
              <a:t>Kamera s IR přísvitem a nočním viděním</a:t>
            </a:r>
            <a:endParaRPr lang="en-US" dirty="0" smtClean="0"/>
          </a:p>
          <a:p>
            <a:pPr lvl="1"/>
            <a:r>
              <a:rPr lang="cs-CZ" sz="2400" dirty="0" smtClean="0"/>
              <a:t>Zorný úhel</a:t>
            </a:r>
            <a:r>
              <a:rPr lang="en-US" sz="2400" dirty="0" smtClean="0"/>
              <a:t> </a:t>
            </a:r>
            <a:r>
              <a:rPr lang="cs-CZ" sz="2400" dirty="0" smtClean="0"/>
              <a:t>120°(H), 90°(</a:t>
            </a:r>
            <a:r>
              <a:rPr lang="cs-CZ" sz="2400" smtClean="0"/>
              <a:t>V)</a:t>
            </a:r>
            <a:endParaRPr lang="cs-CZ" sz="2400" dirty="0" smtClean="0"/>
          </a:p>
          <a:p>
            <a:pPr lvl="1"/>
            <a:r>
              <a:rPr lang="en-US" sz="2400" dirty="0" smtClean="0"/>
              <a:t>Max </a:t>
            </a:r>
            <a:r>
              <a:rPr lang="cs-CZ" sz="2400" dirty="0" smtClean="0"/>
              <a:t>rozlišení</a:t>
            </a:r>
            <a:r>
              <a:rPr lang="en-US" sz="2400" dirty="0" smtClean="0"/>
              <a:t> </a:t>
            </a:r>
            <a:r>
              <a:rPr lang="cs-CZ" sz="2400" dirty="0" smtClean="0"/>
              <a:t>1</a:t>
            </a:r>
            <a:r>
              <a:rPr lang="en-US" sz="2400" dirty="0" smtClean="0"/>
              <a:t>280x960px</a:t>
            </a:r>
            <a:endParaRPr lang="cs-CZ" sz="2400" dirty="0" smtClean="0"/>
          </a:p>
          <a:p>
            <a:pPr lvl="1"/>
            <a:r>
              <a:rPr lang="cs-CZ" sz="2400" dirty="0" smtClean="0"/>
              <a:t>PTZ pro zoom a pohyb v obraze</a:t>
            </a:r>
            <a:endParaRPr lang="en-US" sz="500" dirty="0" smtClean="0"/>
          </a:p>
          <a:p>
            <a:pPr lvl="1"/>
            <a:endParaRPr lang="cs-CZ" sz="500" dirty="0" smtClean="0"/>
          </a:p>
          <a:p>
            <a:r>
              <a:rPr lang="cs-CZ" dirty="0" err="1" smtClean="0"/>
              <a:t>Podsvícené</a:t>
            </a:r>
            <a:r>
              <a:rPr lang="cs-CZ" dirty="0" smtClean="0"/>
              <a:t> mechanické tlačítka</a:t>
            </a:r>
          </a:p>
          <a:p>
            <a:pPr lvl="1"/>
            <a:r>
              <a:rPr lang="cs-CZ" dirty="0" smtClean="0"/>
              <a:t>Maximálně 146</a:t>
            </a:r>
            <a:endParaRPr lang="en-US" sz="2400" dirty="0" smtClean="0"/>
          </a:p>
          <a:p>
            <a:r>
              <a:rPr lang="cs-CZ" dirty="0" smtClean="0"/>
              <a:t>Stupeň krytí</a:t>
            </a:r>
            <a:endParaRPr lang="en-US" dirty="0" smtClean="0"/>
          </a:p>
          <a:p>
            <a:pPr lvl="1"/>
            <a:r>
              <a:rPr lang="cs-CZ" dirty="0" smtClean="0"/>
              <a:t>IP</a:t>
            </a:r>
            <a:r>
              <a:rPr lang="en-US" dirty="0" smtClean="0"/>
              <a:t>54</a:t>
            </a:r>
            <a:r>
              <a:rPr lang="cs-CZ" dirty="0" smtClean="0"/>
              <a:t>, bez příslušenství (stříšky)</a:t>
            </a:r>
          </a:p>
          <a:p>
            <a:pPr lvl="1"/>
            <a:endParaRPr lang="en-US" sz="2400" dirty="0" smtClean="0"/>
          </a:p>
          <a:p>
            <a:pPr>
              <a:buFont typeface="Verdana" pitchFamily="34" charset="0"/>
              <a:buChar char="•"/>
            </a:pPr>
            <a:endParaRPr lang="cs-CZ" dirty="0" smtClean="0"/>
          </a:p>
        </p:txBody>
      </p:sp>
      <p:pic>
        <p:nvPicPr>
          <p:cNvPr id="6" name="Picture 2" descr="D:\HeliosIP\Helios IP Verso\Photos\2N Helios IP Verso_front_LR_keypad_sma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988839"/>
            <a:ext cx="1922942" cy="3890087"/>
          </a:xfrm>
          <a:prstGeom prst="rect">
            <a:avLst/>
          </a:prstGeom>
          <a:noFill/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286000" y="404664"/>
            <a:ext cx="5857875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2800" b="1" dirty="0" smtClean="0">
                <a:solidFill>
                  <a:srgbClr val="0055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2N</a:t>
            </a:r>
            <a:r>
              <a:rPr lang="en-US" sz="2800" b="1" baseline="30000" dirty="0" smtClean="0">
                <a:solidFill>
                  <a:srgbClr val="0055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®</a:t>
            </a:r>
            <a:r>
              <a:rPr lang="en-US" sz="2800" b="1" dirty="0" smtClean="0">
                <a:solidFill>
                  <a:srgbClr val="0055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Helios IP Verso</a:t>
            </a:r>
            <a:endParaRPr lang="cs-CZ" sz="2800" b="1" dirty="0" smtClean="0">
              <a:solidFill>
                <a:srgbClr val="0055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 eaLnBrk="0" hangingPunct="0">
              <a:defRPr/>
            </a:pPr>
            <a:r>
              <a:rPr lang="cs-CZ" sz="2800" dirty="0" smtClean="0">
                <a:solidFill>
                  <a:srgbClr val="298FCD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Podrobnosti</a:t>
            </a:r>
            <a:endParaRPr lang="en-US" sz="2800" dirty="0" smtClean="0">
              <a:solidFill>
                <a:srgbClr val="298FCD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 eaLnBrk="0" hangingPunct="0">
              <a:defRPr/>
            </a:pPr>
            <a:endParaRPr lang="en-US" sz="2800" dirty="0" smtClean="0">
              <a:solidFill>
                <a:srgbClr val="298FCD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22" name="Pravoúhlá spojovací čára 17"/>
          <p:cNvCxnSpPr>
            <a:cxnSpLocks noChangeShapeType="1"/>
          </p:cNvCxnSpPr>
          <p:nvPr/>
        </p:nvCxnSpPr>
        <p:spPr bwMode="auto">
          <a:xfrm>
            <a:off x="5286375" y="4929188"/>
            <a:ext cx="914400" cy="914400"/>
          </a:xfrm>
          <a:prstGeom prst="bentConnector3">
            <a:avLst>
              <a:gd name="adj1" fmla="val 50000"/>
            </a:avLst>
          </a:prstGeom>
          <a:noFill/>
          <a:ln w="9525" algn="ctr">
            <a:noFill/>
            <a:round/>
            <a:headEnd/>
            <a:tailEnd/>
          </a:ln>
        </p:spPr>
      </p:cxnSp>
      <p:cxnSp>
        <p:nvCxnSpPr>
          <p:cNvPr id="5123" name="Pravoúhlá spojovací čára 19"/>
          <p:cNvCxnSpPr>
            <a:cxnSpLocks noChangeShapeType="1"/>
          </p:cNvCxnSpPr>
          <p:nvPr/>
        </p:nvCxnSpPr>
        <p:spPr bwMode="auto">
          <a:xfrm flipV="1">
            <a:off x="4857750" y="4643438"/>
            <a:ext cx="642938" cy="428625"/>
          </a:xfrm>
          <a:prstGeom prst="bentConnector3">
            <a:avLst>
              <a:gd name="adj1" fmla="val 50000"/>
            </a:avLst>
          </a:prstGeom>
          <a:noFill/>
          <a:ln w="9525" algn="ctr">
            <a:noFill/>
            <a:round/>
            <a:headEnd/>
            <a:tailEnd/>
          </a:ln>
        </p:spPr>
      </p:cxnSp>
      <p:cxnSp>
        <p:nvCxnSpPr>
          <p:cNvPr id="5124" name="Pravoúhlá spojovací čára 21"/>
          <p:cNvCxnSpPr>
            <a:cxnSpLocks noChangeShapeType="1"/>
          </p:cNvCxnSpPr>
          <p:nvPr/>
        </p:nvCxnSpPr>
        <p:spPr bwMode="auto">
          <a:xfrm>
            <a:off x="7643813" y="2428875"/>
            <a:ext cx="914400" cy="914400"/>
          </a:xfrm>
          <a:prstGeom prst="bentConnector3">
            <a:avLst>
              <a:gd name="adj1" fmla="val 50000"/>
            </a:avLst>
          </a:prstGeom>
          <a:noFill/>
          <a:ln w="9525" algn="ctr">
            <a:noFill/>
            <a:round/>
            <a:headEnd/>
            <a:tailEnd/>
          </a:ln>
        </p:spPr>
      </p:cxnSp>
      <p:sp>
        <p:nvSpPr>
          <p:cNvPr id="5125" name="Obdélník 24"/>
          <p:cNvSpPr>
            <a:spLocks noChangeArrowheads="1"/>
          </p:cNvSpPr>
          <p:nvPr/>
        </p:nvSpPr>
        <p:spPr bwMode="auto">
          <a:xfrm>
            <a:off x="571500" y="-142875"/>
            <a:ext cx="914400" cy="914400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 marL="609600" indent="-609600"/>
            <a:endParaRPr lang="en-US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2286000" y="785813"/>
            <a:ext cx="5857875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cs-CZ" sz="2800" b="1" dirty="0" smtClean="0">
                <a:solidFill>
                  <a:srgbClr val="0055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Zapojení </a:t>
            </a:r>
            <a:r>
              <a:rPr lang="en-US" sz="2800" b="1" dirty="0" smtClean="0">
                <a:solidFill>
                  <a:srgbClr val="0055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2N</a:t>
            </a:r>
            <a:r>
              <a:rPr lang="en-US" sz="2800" b="1" baseline="30000" dirty="0" smtClean="0">
                <a:solidFill>
                  <a:srgbClr val="0055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®</a:t>
            </a:r>
            <a:r>
              <a:rPr lang="en-US" sz="2800" b="1" dirty="0" smtClean="0">
                <a:solidFill>
                  <a:srgbClr val="0055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Helios IP</a:t>
            </a:r>
            <a:endParaRPr lang="en-US" sz="2800" b="1" kern="0" dirty="0">
              <a:solidFill>
                <a:srgbClr val="0055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129" name="TextovéPole 11"/>
          <p:cNvSpPr txBox="1">
            <a:spLocks noChangeArrowheads="1"/>
          </p:cNvSpPr>
          <p:nvPr/>
        </p:nvSpPr>
        <p:spPr bwMode="auto">
          <a:xfrm>
            <a:off x="6715125" y="6569075"/>
            <a:ext cx="17145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smtClean="0">
                <a:solidFill>
                  <a:schemeClr val="bg1"/>
                </a:solidFill>
                <a:latin typeface="Verdana" pitchFamily="34" charset="0"/>
              </a:rPr>
              <a:t>www.2n.cz</a:t>
            </a:r>
            <a:endParaRPr lang="en-US" b="1">
              <a:solidFill>
                <a:schemeClr val="bg1"/>
              </a:solidFill>
              <a:latin typeface="Verdana" pitchFamily="34" charset="0"/>
            </a:endParaRPr>
          </a:p>
        </p:txBody>
      </p:sp>
      <p:pic>
        <p:nvPicPr>
          <p:cNvPr id="10" name="Picture 2" descr="D:\HeliosIP\Helios IP Force\Photos\scheme.jpg"/>
          <p:cNvPicPr>
            <a:picLocks noChangeAspect="1" noChangeArrowheads="1"/>
          </p:cNvPicPr>
          <p:nvPr/>
        </p:nvPicPr>
        <p:blipFill>
          <a:blip r:embed="rId3" cstate="print"/>
          <a:srcRect l="31887"/>
          <a:stretch>
            <a:fillRect/>
          </a:stretch>
        </p:blipFill>
        <p:spPr bwMode="auto">
          <a:xfrm>
            <a:off x="2699792" y="1628800"/>
            <a:ext cx="4764858" cy="4789595"/>
          </a:xfrm>
          <a:prstGeom prst="rect">
            <a:avLst/>
          </a:prstGeom>
          <a:noFill/>
        </p:spPr>
      </p:pic>
      <p:pic>
        <p:nvPicPr>
          <p:cNvPr id="11" name="Picture 2" descr="D:\HeliosIP\Helios IP Verso\Photos\2N Helios IP Verso_front_LR_keypad_sma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4221088"/>
            <a:ext cx="854277" cy="172819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 bwMode="auto">
          <a:xfrm>
            <a:off x="1043608" y="1268760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298FCD"/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>Přestávka</a:t>
            </a:r>
            <a:endParaRPr kumimoji="0" lang="cs-CZ" sz="3000" b="1" i="0" u="none" strike="noStrike" kern="0" cap="none" spc="0" normalizeH="0" baseline="0" noProof="0" dirty="0" smtClean="0">
              <a:ln>
                <a:noFill/>
              </a:ln>
              <a:solidFill>
                <a:srgbClr val="298FCD"/>
              </a:solidFill>
              <a:effectLst/>
              <a:uLnTx/>
              <a:uFillTx/>
              <a:latin typeface="Verdana" pitchFamily="34" charset="0"/>
              <a:ea typeface="+mj-ea"/>
              <a:cs typeface="+mj-cs"/>
            </a:endParaRPr>
          </a:p>
        </p:txBody>
      </p:sp>
      <p:pic>
        <p:nvPicPr>
          <p:cNvPr id="4098" name="Picture 2" descr="http://www.precisionnutrition.com/wordpress/wp-content/uploads/2013/02/coffee-blac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3021369"/>
            <a:ext cx="3960440" cy="3431967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/>
          <p:cNvSpPr>
            <a:spLocks noGrp="1"/>
          </p:cNvSpPr>
          <p:nvPr>
            <p:ph type="title"/>
          </p:nvPr>
        </p:nvSpPr>
        <p:spPr>
          <a:xfrm>
            <a:off x="3348038" y="404813"/>
            <a:ext cx="4895850" cy="1295400"/>
          </a:xfrm>
        </p:spPr>
        <p:txBody>
          <a:bodyPr/>
          <a:lstStyle/>
          <a:p>
            <a:pPr eaLnBrk="1" hangingPunct="1"/>
            <a:r>
              <a:rPr lang="en-US" b="1" dirty="0" err="1" smtClean="0"/>
              <a:t>Funkce</a:t>
            </a:r>
            <a:r>
              <a:rPr lang="en-US" b="1" dirty="0" smtClean="0"/>
              <a:t> - agenda</a:t>
            </a:r>
          </a:p>
        </p:txBody>
      </p:sp>
      <p:sp>
        <p:nvSpPr>
          <p:cNvPr id="1638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75463" y="6578600"/>
            <a:ext cx="1343025" cy="279400"/>
          </a:xfrm>
          <a:noFill/>
        </p:spPr>
        <p:txBody>
          <a:bodyPr/>
          <a:lstStyle/>
          <a:p>
            <a:pPr fontAlgn="base">
              <a:spcAft>
                <a:spcPct val="0"/>
              </a:spcAft>
            </a:pPr>
            <a:r>
              <a:rPr lang="en-US" b="1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www.2n.cz</a:t>
            </a:r>
            <a:endParaRPr lang="cs-CZ" b="1" smtClean="0">
              <a:solidFill>
                <a:schemeClr val="bg1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3059113" y="1772816"/>
            <a:ext cx="5545137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0000" indent="-342900" eaLnBrk="0" hangingPunct="0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err="1" smtClean="0">
                <a:solidFill>
                  <a:srgbClr val="11111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Obecn</a:t>
            </a:r>
            <a:r>
              <a:rPr lang="cs-CZ" sz="2800" dirty="0">
                <a:solidFill>
                  <a:srgbClr val="11111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é</a:t>
            </a:r>
            <a:endParaRPr lang="en-US" sz="2800" dirty="0" smtClean="0">
              <a:solidFill>
                <a:srgbClr val="11111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60000" indent="-342900" eaLnBrk="0" hangingPunct="0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err="1" smtClean="0">
                <a:solidFill>
                  <a:srgbClr val="11111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Licen</a:t>
            </a:r>
            <a:r>
              <a:rPr lang="cs-CZ" sz="2800" dirty="0" err="1" smtClean="0">
                <a:solidFill>
                  <a:srgbClr val="11111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ce</a:t>
            </a:r>
            <a:endParaRPr lang="en-US" sz="2800" dirty="0" smtClean="0">
              <a:solidFill>
                <a:srgbClr val="11111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60000" indent="-342900" eaLnBrk="0" hangingPunct="0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rgbClr val="11111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Audio</a:t>
            </a:r>
          </a:p>
          <a:p>
            <a:pPr marL="360000" indent="-342900" eaLnBrk="0" hangingPunct="0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rgbClr val="11111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Video</a:t>
            </a:r>
          </a:p>
          <a:p>
            <a:pPr marL="360000" indent="-342900" eaLnBrk="0" hangingPunct="0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800" dirty="0" smtClean="0">
                <a:solidFill>
                  <a:srgbClr val="11111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Seznam uživatel</a:t>
            </a:r>
            <a:r>
              <a:rPr lang="cs-CZ" sz="2800" dirty="0">
                <a:solidFill>
                  <a:srgbClr val="11111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ů</a:t>
            </a:r>
            <a:endParaRPr lang="en-US" sz="2800" dirty="0" smtClean="0">
              <a:solidFill>
                <a:srgbClr val="11111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60000" indent="-342900" eaLnBrk="0" hangingPunct="0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800" dirty="0" smtClean="0">
                <a:solidFill>
                  <a:srgbClr val="11111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Přístupový systém</a:t>
            </a:r>
            <a:endParaRPr lang="en-US" sz="2800" dirty="0" smtClean="0">
              <a:solidFill>
                <a:srgbClr val="11111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60000" indent="-342900" eaLnBrk="0" hangingPunct="0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rgbClr val="11111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Integra</a:t>
            </a:r>
            <a:r>
              <a:rPr lang="cs-CZ" sz="2800" dirty="0" err="1" smtClean="0">
                <a:solidFill>
                  <a:srgbClr val="11111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ce</a:t>
            </a:r>
            <a:endParaRPr lang="en-US" sz="2800" dirty="0">
              <a:solidFill>
                <a:srgbClr val="11111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60000" indent="-342900" eaLnBrk="0" hangingPunct="0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800" dirty="0" smtClean="0">
                <a:solidFill>
                  <a:srgbClr val="11111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Zabezpečení</a:t>
            </a:r>
            <a:endParaRPr lang="en-US" sz="2800" dirty="0" smtClean="0">
              <a:solidFill>
                <a:srgbClr val="11111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60000" indent="-342900" eaLnBrk="0" hangingPunct="0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rgbClr val="11111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Software</a:t>
            </a:r>
            <a:endParaRPr lang="en-US" sz="2800" dirty="0"/>
          </a:p>
        </p:txBody>
      </p:sp>
      <p:pic>
        <p:nvPicPr>
          <p:cNvPr id="9" name="Obrázek 3" descr="LR_2N Helios_IP_front_MENU_EN_CTECKA_01.jpg"/>
          <p:cNvPicPr>
            <a:picLocks noChangeAspect="1"/>
          </p:cNvPicPr>
          <p:nvPr/>
        </p:nvPicPr>
        <p:blipFill>
          <a:blip r:embed="rId3" cstate="print"/>
          <a:srcRect l="18608" t="9052" r="21747" b="9052"/>
          <a:stretch>
            <a:fillRect/>
          </a:stretch>
        </p:blipFill>
        <p:spPr bwMode="auto">
          <a:xfrm>
            <a:off x="323528" y="1988840"/>
            <a:ext cx="648072" cy="1330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3" descr="R:\Marketing\PRO OBCHODNÍKY\PRODUKTY - VŠE\2N® Helios IP Force\Photos\all-black version (sale version)\HR\HR_Helios Force_4buttons_Front.jpg"/>
          <p:cNvPicPr>
            <a:picLocks noChangeAspect="1" noChangeArrowheads="1"/>
          </p:cNvPicPr>
          <p:nvPr/>
        </p:nvPicPr>
        <p:blipFill>
          <a:blip r:embed="rId4" cstate="print"/>
          <a:srcRect l="23759" t="13368" r="22181" b="16128"/>
          <a:stretch>
            <a:fillRect/>
          </a:stretch>
        </p:blipFill>
        <p:spPr bwMode="auto">
          <a:xfrm>
            <a:off x="1259632" y="3717032"/>
            <a:ext cx="661297" cy="1296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4" descr="C:\Users\Seybold\Desktop\2N® Helios IP Safety\photos\LR\2N® Helios IP Safety_Front.jpg"/>
          <p:cNvPicPr>
            <a:picLocks noChangeAspect="1" noChangeArrowheads="1"/>
          </p:cNvPicPr>
          <p:nvPr/>
        </p:nvPicPr>
        <p:blipFill>
          <a:blip r:embed="rId5" cstate="print"/>
          <a:srcRect l="23466" t="15925" r="25535" b="17338"/>
          <a:stretch>
            <a:fillRect/>
          </a:stretch>
        </p:blipFill>
        <p:spPr bwMode="auto">
          <a:xfrm>
            <a:off x="323528" y="3717032"/>
            <a:ext cx="650356" cy="1279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2" descr="D:\HeliosIP\Helios IP Uni\photos\LR\LR_2N Helios_IP_UNI_2 Buttons_Front.jpg"/>
          <p:cNvPicPr>
            <a:picLocks noChangeAspect="1" noChangeArrowheads="1"/>
          </p:cNvPicPr>
          <p:nvPr/>
        </p:nvPicPr>
        <p:blipFill>
          <a:blip r:embed="rId6" cstate="print"/>
          <a:srcRect l="18356" t="13563" r="18418" b="15904"/>
          <a:stretch>
            <a:fillRect/>
          </a:stretch>
        </p:blipFill>
        <p:spPr bwMode="auto">
          <a:xfrm>
            <a:off x="323528" y="5301208"/>
            <a:ext cx="576064" cy="966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3" descr="D:\HeliosIP\Helios IP Verso\Photos\2N Helios IP Verso_front_LR_5buttons_small.jpg"/>
          <p:cNvPicPr>
            <a:picLocks noChangeAspect="1" noChangeArrowheads="1"/>
          </p:cNvPicPr>
          <p:nvPr/>
        </p:nvPicPr>
        <p:blipFill>
          <a:blip r:embed="rId7" cstate="print"/>
          <a:srcRect l="7225" t="3571" r="6076" b="3571"/>
          <a:stretch>
            <a:fillRect/>
          </a:stretch>
        </p:blipFill>
        <p:spPr bwMode="auto">
          <a:xfrm>
            <a:off x="1259632" y="1988840"/>
            <a:ext cx="664689" cy="144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/>
          <p:cNvSpPr>
            <a:spLocks noGrp="1"/>
          </p:cNvSpPr>
          <p:nvPr>
            <p:ph type="title"/>
          </p:nvPr>
        </p:nvSpPr>
        <p:spPr>
          <a:xfrm>
            <a:off x="3348038" y="404813"/>
            <a:ext cx="4895850" cy="1295400"/>
          </a:xfrm>
        </p:spPr>
        <p:txBody>
          <a:bodyPr/>
          <a:lstStyle/>
          <a:p>
            <a:pPr eaLnBrk="1" hangingPunct="1"/>
            <a:r>
              <a:rPr lang="cs-CZ" b="1" dirty="0" smtClean="0"/>
              <a:t>Obecné</a:t>
            </a:r>
            <a:endParaRPr lang="en-US" b="1" dirty="0" smtClean="0"/>
          </a:p>
        </p:txBody>
      </p:sp>
      <p:sp>
        <p:nvSpPr>
          <p:cNvPr id="1638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75463" y="6578600"/>
            <a:ext cx="1343025" cy="279400"/>
          </a:xfrm>
          <a:noFill/>
        </p:spPr>
        <p:txBody>
          <a:bodyPr/>
          <a:lstStyle/>
          <a:p>
            <a:pPr fontAlgn="base">
              <a:spcAft>
                <a:spcPct val="0"/>
              </a:spcAft>
            </a:pPr>
            <a:r>
              <a:rPr lang="en-US" b="1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www.2n.cz</a:t>
            </a:r>
            <a:endParaRPr lang="cs-CZ" b="1" smtClean="0">
              <a:solidFill>
                <a:schemeClr val="bg1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3059113" y="1772816"/>
            <a:ext cx="5545137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0000" indent="-342900" eaLnBrk="0" hangingPunct="0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</p:txBody>
      </p:sp>
      <p:pic>
        <p:nvPicPr>
          <p:cNvPr id="9" name="Obrázek 3" descr="LR_2N Helios_IP_front_MENU_EN_CTECKA_01.jpg"/>
          <p:cNvPicPr>
            <a:picLocks noChangeAspect="1"/>
          </p:cNvPicPr>
          <p:nvPr/>
        </p:nvPicPr>
        <p:blipFill>
          <a:blip r:embed="rId3" cstate="print"/>
          <a:srcRect l="18608" t="9052" r="21747" b="9052"/>
          <a:stretch>
            <a:fillRect/>
          </a:stretch>
        </p:blipFill>
        <p:spPr bwMode="auto">
          <a:xfrm>
            <a:off x="323528" y="1988840"/>
            <a:ext cx="648072" cy="1330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3" descr="R:\Marketing\PRO OBCHODNÍKY\PRODUKTY - VŠE\2N® Helios IP Force\Photos\all-black version (sale version)\HR\HR_Helios Force_4buttons_Front.jpg"/>
          <p:cNvPicPr>
            <a:picLocks noChangeAspect="1" noChangeArrowheads="1"/>
          </p:cNvPicPr>
          <p:nvPr/>
        </p:nvPicPr>
        <p:blipFill>
          <a:blip r:embed="rId4" cstate="print"/>
          <a:srcRect l="23759" t="13368" r="22181" b="16128"/>
          <a:stretch>
            <a:fillRect/>
          </a:stretch>
        </p:blipFill>
        <p:spPr bwMode="auto">
          <a:xfrm>
            <a:off x="1259632" y="3717032"/>
            <a:ext cx="661297" cy="1296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4" descr="C:\Users\Seybold\Desktop\2N® Helios IP Safety\photos\LR\2N® Helios IP Safety_Front.jpg"/>
          <p:cNvPicPr>
            <a:picLocks noChangeAspect="1" noChangeArrowheads="1"/>
          </p:cNvPicPr>
          <p:nvPr/>
        </p:nvPicPr>
        <p:blipFill>
          <a:blip r:embed="rId5" cstate="print"/>
          <a:srcRect l="23466" t="15925" r="25535" b="17338"/>
          <a:stretch>
            <a:fillRect/>
          </a:stretch>
        </p:blipFill>
        <p:spPr bwMode="auto">
          <a:xfrm>
            <a:off x="323528" y="3717032"/>
            <a:ext cx="650356" cy="1279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2" descr="D:\HeliosIP\Helios IP Uni\photos\LR\LR_2N Helios_IP_UNI_2 Buttons_Front.jpg"/>
          <p:cNvPicPr>
            <a:picLocks noChangeAspect="1" noChangeArrowheads="1"/>
          </p:cNvPicPr>
          <p:nvPr/>
        </p:nvPicPr>
        <p:blipFill>
          <a:blip r:embed="rId6" cstate="print"/>
          <a:srcRect l="18356" t="13563" r="18418" b="15904"/>
          <a:stretch>
            <a:fillRect/>
          </a:stretch>
        </p:blipFill>
        <p:spPr bwMode="auto">
          <a:xfrm>
            <a:off x="323528" y="5301208"/>
            <a:ext cx="576064" cy="966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3" descr="D:\HeliosIP\Helios IP Verso\Photos\2N Helios IP Verso_front_LR_5buttons_small.jpg"/>
          <p:cNvPicPr>
            <a:picLocks noChangeAspect="1" noChangeArrowheads="1"/>
          </p:cNvPicPr>
          <p:nvPr/>
        </p:nvPicPr>
        <p:blipFill>
          <a:blip r:embed="rId7" cstate="print"/>
          <a:srcRect l="7225" t="3571" r="6076" b="3571"/>
          <a:stretch>
            <a:fillRect/>
          </a:stretch>
        </p:blipFill>
        <p:spPr bwMode="auto">
          <a:xfrm>
            <a:off x="1259632" y="1988840"/>
            <a:ext cx="664689" cy="144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211513" y="1700808"/>
            <a:ext cx="5545137" cy="476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0000" indent="-342900">
              <a:spcBef>
                <a:spcPct val="2000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800" dirty="0" err="1" smtClean="0">
                <a:solidFill>
                  <a:srgbClr val="111111"/>
                </a:solidFill>
                <a:latin typeface="Verdana" pitchFamily="34" charset="0"/>
                <a:cs typeface="+mn-cs"/>
              </a:rPr>
              <a:t>Instal</a:t>
            </a:r>
            <a:r>
              <a:rPr lang="cs-CZ" sz="2800" dirty="0" err="1" smtClean="0">
                <a:solidFill>
                  <a:srgbClr val="111111"/>
                </a:solidFill>
                <a:latin typeface="Verdana" pitchFamily="34" charset="0"/>
                <a:cs typeface="+mn-cs"/>
              </a:rPr>
              <a:t>ace</a:t>
            </a:r>
            <a:endParaRPr lang="en-US" sz="2800" dirty="0" smtClean="0">
              <a:solidFill>
                <a:srgbClr val="111111"/>
              </a:solidFill>
              <a:latin typeface="Verdana" pitchFamily="34" charset="0"/>
              <a:cs typeface="+mn-cs"/>
            </a:endParaRPr>
          </a:p>
          <a:p>
            <a:pPr marL="817200" lvl="1" indent="-342900">
              <a:spcBef>
                <a:spcPct val="2000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cs-CZ" sz="2400" dirty="0" smtClean="0">
                <a:solidFill>
                  <a:srgbClr val="111111"/>
                </a:solidFill>
                <a:latin typeface="Verdana" pitchFamily="34" charset="0"/>
              </a:rPr>
              <a:t>Zapuštěná, na povrch</a:t>
            </a:r>
            <a:endParaRPr lang="en-US" sz="2400" dirty="0" smtClean="0">
              <a:solidFill>
                <a:srgbClr val="111111"/>
              </a:solidFill>
              <a:latin typeface="Verdana" pitchFamily="34" charset="0"/>
            </a:endParaRPr>
          </a:p>
          <a:p>
            <a:pPr marL="360000" indent="-342900">
              <a:spcBef>
                <a:spcPct val="2000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cs-CZ" sz="2800" dirty="0" smtClean="0">
                <a:solidFill>
                  <a:srgbClr val="111111"/>
                </a:solidFill>
                <a:latin typeface="Verdana" pitchFamily="34" charset="0"/>
              </a:rPr>
              <a:t>Příslušenstvo</a:t>
            </a:r>
            <a:endParaRPr lang="en-US" sz="2800" dirty="0" smtClean="0">
              <a:solidFill>
                <a:srgbClr val="111111"/>
              </a:solidFill>
              <a:latin typeface="Verdana" pitchFamily="34" charset="0"/>
            </a:endParaRPr>
          </a:p>
          <a:p>
            <a:pPr marL="817200" lvl="1" indent="-342900">
              <a:spcBef>
                <a:spcPct val="2000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111111"/>
                </a:solidFill>
                <a:latin typeface="Verdana" pitchFamily="34" charset="0"/>
              </a:rPr>
              <a:t>IP video </a:t>
            </a:r>
            <a:r>
              <a:rPr lang="cs-CZ" sz="2400" dirty="0" smtClean="0">
                <a:solidFill>
                  <a:srgbClr val="111111"/>
                </a:solidFill>
                <a:latin typeface="Verdana" pitchFamily="34" charset="0"/>
              </a:rPr>
              <a:t>telefony</a:t>
            </a:r>
            <a:endParaRPr lang="en-US" sz="2400" dirty="0" smtClean="0">
              <a:solidFill>
                <a:srgbClr val="111111"/>
              </a:solidFill>
              <a:latin typeface="Verdana" pitchFamily="34" charset="0"/>
            </a:endParaRPr>
          </a:p>
          <a:p>
            <a:pPr marL="817200" lvl="1" indent="-342900">
              <a:spcBef>
                <a:spcPct val="2000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cs-CZ" sz="2400" dirty="0" smtClean="0">
                <a:solidFill>
                  <a:srgbClr val="111111"/>
                </a:solidFill>
                <a:latin typeface="Verdana" pitchFamily="34" charset="0"/>
              </a:rPr>
              <a:t>Vnitřní jednotka</a:t>
            </a:r>
            <a:endParaRPr lang="en-US" sz="2400" dirty="0" smtClean="0">
              <a:solidFill>
                <a:srgbClr val="111111"/>
              </a:solidFill>
              <a:latin typeface="Verdana" pitchFamily="34" charset="0"/>
            </a:endParaRPr>
          </a:p>
          <a:p>
            <a:pPr marL="817200" lvl="1" indent="-342900">
              <a:spcBef>
                <a:spcPct val="2000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111111"/>
                </a:solidFill>
                <a:latin typeface="Verdana" pitchFamily="34" charset="0"/>
              </a:rPr>
              <a:t>2N</a:t>
            </a:r>
            <a:r>
              <a:rPr lang="en-US" sz="2400" baseline="30000" dirty="0" smtClean="0">
                <a:solidFill>
                  <a:srgbClr val="111111"/>
                </a:solidFill>
                <a:latin typeface="Verdana" pitchFamily="34" charset="0"/>
              </a:rPr>
              <a:t>®</a:t>
            </a:r>
            <a:r>
              <a:rPr lang="en-US" sz="2400" dirty="0" smtClean="0">
                <a:solidFill>
                  <a:srgbClr val="111111"/>
                </a:solidFill>
                <a:latin typeface="Verdana" pitchFamily="34" charset="0"/>
              </a:rPr>
              <a:t> 2Wire </a:t>
            </a:r>
            <a:r>
              <a:rPr lang="cs-CZ" sz="2400" dirty="0" smtClean="0">
                <a:solidFill>
                  <a:srgbClr val="111111"/>
                </a:solidFill>
                <a:latin typeface="Verdana" pitchFamily="34" charset="0"/>
              </a:rPr>
              <a:t>převodník</a:t>
            </a:r>
            <a:endParaRPr lang="en-US" sz="2400" dirty="0" smtClean="0">
              <a:solidFill>
                <a:srgbClr val="111111"/>
              </a:solidFill>
              <a:latin typeface="Verdana" pitchFamily="34" charset="0"/>
            </a:endParaRPr>
          </a:p>
          <a:p>
            <a:pPr marL="817200" lvl="1" indent="-342900">
              <a:spcBef>
                <a:spcPct val="2000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cs-CZ" sz="2400" dirty="0" smtClean="0">
                <a:solidFill>
                  <a:srgbClr val="111111"/>
                </a:solidFill>
                <a:latin typeface="Verdana" pitchFamily="34" charset="0"/>
              </a:rPr>
              <a:t>Čtečky karet a karty</a:t>
            </a:r>
            <a:endParaRPr lang="en-US" sz="2400" dirty="0" smtClean="0">
              <a:solidFill>
                <a:srgbClr val="111111"/>
              </a:solidFill>
              <a:latin typeface="Verdana" pitchFamily="34" charset="0"/>
            </a:endParaRPr>
          </a:p>
          <a:p>
            <a:pPr marL="817200" lvl="1" indent="-342900">
              <a:spcBef>
                <a:spcPct val="2000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sz="2400" dirty="0" smtClean="0">
                <a:solidFill>
                  <a:srgbClr val="111111"/>
                </a:solidFill>
                <a:latin typeface="Verdana" pitchFamily="34" charset="0"/>
              </a:rPr>
              <a:t>D</a:t>
            </a:r>
            <a:r>
              <a:rPr lang="cs-CZ" sz="2400" dirty="0" err="1" smtClean="0">
                <a:solidFill>
                  <a:srgbClr val="111111"/>
                </a:solidFill>
                <a:latin typeface="Verdana" pitchFamily="34" charset="0"/>
              </a:rPr>
              <a:t>veřní</a:t>
            </a:r>
            <a:r>
              <a:rPr lang="cs-CZ" sz="2400" dirty="0" smtClean="0">
                <a:solidFill>
                  <a:srgbClr val="111111"/>
                </a:solidFill>
                <a:latin typeface="Verdana" pitchFamily="34" charset="0"/>
              </a:rPr>
              <a:t> zámky</a:t>
            </a:r>
            <a:endParaRPr lang="en-US" sz="2400" dirty="0">
              <a:solidFill>
                <a:srgbClr val="111111"/>
              </a:solidFill>
              <a:latin typeface="Verdana" pitchFamily="34" charset="0"/>
            </a:endParaRPr>
          </a:p>
        </p:txBody>
      </p:sp>
      <p:pic>
        <p:nvPicPr>
          <p:cNvPr id="95233" name="Picture 1" descr="D:\HeliosIP\Accessories\2Wire convertor C4Line\LR\2N Helios IP 2WIRE_fromLeft_LR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16" t="1366"/>
          <a:stretch>
            <a:fillRect/>
          </a:stretch>
        </p:blipFill>
        <p:spPr bwMode="auto">
          <a:xfrm>
            <a:off x="1259632" y="5503480"/>
            <a:ext cx="1008112" cy="806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/>
          <p:cNvSpPr>
            <a:spLocks noGrp="1"/>
          </p:cNvSpPr>
          <p:nvPr>
            <p:ph type="title"/>
          </p:nvPr>
        </p:nvSpPr>
        <p:spPr>
          <a:xfrm>
            <a:off x="3348038" y="404813"/>
            <a:ext cx="4895850" cy="1295400"/>
          </a:xfrm>
        </p:spPr>
        <p:txBody>
          <a:bodyPr/>
          <a:lstStyle/>
          <a:p>
            <a:pPr eaLnBrk="1" hangingPunct="1"/>
            <a:r>
              <a:rPr lang="cs-CZ" b="1" dirty="0" smtClean="0"/>
              <a:t>Vnitřní jednotka</a:t>
            </a:r>
            <a:endParaRPr lang="en-US" b="1" dirty="0" smtClean="0"/>
          </a:p>
        </p:txBody>
      </p:sp>
      <p:sp>
        <p:nvSpPr>
          <p:cNvPr id="1638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75463" y="6578600"/>
            <a:ext cx="1343025" cy="279400"/>
          </a:xfrm>
          <a:noFill/>
        </p:spPr>
        <p:txBody>
          <a:bodyPr/>
          <a:lstStyle/>
          <a:p>
            <a:pPr fontAlgn="base">
              <a:spcAft>
                <a:spcPct val="0"/>
              </a:spcAft>
            </a:pPr>
            <a:r>
              <a:rPr lang="en-US" b="1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www.2n.cz</a:t>
            </a:r>
            <a:endParaRPr lang="cs-CZ" b="1" smtClean="0">
              <a:solidFill>
                <a:schemeClr val="bg1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3059113" y="1772816"/>
            <a:ext cx="5545137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0000" indent="-342900" eaLnBrk="0" hangingPunct="0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211513" y="1700808"/>
            <a:ext cx="5545137" cy="476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0000" indent="-342900">
              <a:spcBef>
                <a:spcPct val="2000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endParaRPr lang="en-US" sz="2400" dirty="0">
              <a:solidFill>
                <a:srgbClr val="111111"/>
              </a:solidFill>
              <a:latin typeface="Verdana" pitchFamily="34" charset="0"/>
            </a:endParaRPr>
          </a:p>
        </p:txBody>
      </p:sp>
      <p:pic>
        <p:nvPicPr>
          <p:cNvPr id="129026" name="Picture 2" descr="D:\HeliosIP\Helios IP Indoor Unit\v2\indoor call 130626 002.jpg"/>
          <p:cNvPicPr>
            <a:picLocks noChangeAspect="1" noChangeArrowheads="1"/>
          </p:cNvPicPr>
          <p:nvPr/>
        </p:nvPicPr>
        <p:blipFill>
          <a:blip r:embed="rId3" cstate="print"/>
          <a:srcRect l="22730" t="16511" r="19991" b="10754"/>
          <a:stretch>
            <a:fillRect/>
          </a:stretch>
        </p:blipFill>
        <p:spPr bwMode="auto">
          <a:xfrm>
            <a:off x="323528" y="2060848"/>
            <a:ext cx="4536504" cy="4320480"/>
          </a:xfrm>
          <a:prstGeom prst="rect">
            <a:avLst/>
          </a:prstGeom>
          <a:noFill/>
        </p:spPr>
      </p:pic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5076055" y="2060848"/>
            <a:ext cx="3528195" cy="4011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0000" indent="-342900" eaLnBrk="0" hangingPunct="0">
              <a:spcBef>
                <a:spcPct val="20000"/>
              </a:spcBef>
              <a:spcAft>
                <a:spcPts val="3000"/>
              </a:spcAft>
              <a:buFont typeface="Arial" pitchFamily="34" charset="0"/>
              <a:buChar char="•"/>
              <a:defRPr/>
            </a:pPr>
            <a:r>
              <a:rPr lang="cs-CZ" sz="2800" dirty="0" smtClean="0">
                <a:solidFill>
                  <a:srgbClr val="11111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Android tablet</a:t>
            </a:r>
          </a:p>
          <a:p>
            <a:pPr marL="360000" indent="-342900" eaLnBrk="0" hangingPunct="0">
              <a:spcBef>
                <a:spcPct val="20000"/>
              </a:spcBef>
              <a:spcAft>
                <a:spcPts val="3000"/>
              </a:spcAft>
              <a:buFont typeface="Arial" pitchFamily="34" charset="0"/>
              <a:buChar char="•"/>
              <a:defRPr/>
            </a:pPr>
            <a:r>
              <a:rPr lang="cs-CZ" sz="2800" dirty="0" smtClean="0">
                <a:solidFill>
                  <a:srgbClr val="11111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Montáž na zeď</a:t>
            </a:r>
          </a:p>
          <a:p>
            <a:pPr marL="360000" indent="-342900" eaLnBrk="0" hangingPunct="0">
              <a:spcBef>
                <a:spcPct val="20000"/>
              </a:spcBef>
              <a:spcAft>
                <a:spcPts val="3000"/>
              </a:spcAft>
              <a:buFont typeface="Arial" pitchFamily="34" charset="0"/>
              <a:buChar char="•"/>
              <a:defRPr/>
            </a:pPr>
            <a:r>
              <a:rPr lang="cs-CZ" sz="2800" dirty="0" smtClean="0">
                <a:solidFill>
                  <a:srgbClr val="11111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Audio </a:t>
            </a:r>
            <a:r>
              <a:rPr lang="en-US" sz="2800" dirty="0" smtClean="0">
                <a:solidFill>
                  <a:srgbClr val="11111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&amp; Video</a:t>
            </a:r>
            <a:endParaRPr lang="cs-CZ" sz="2800" dirty="0" smtClean="0">
              <a:solidFill>
                <a:srgbClr val="11111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60000" indent="-342900" eaLnBrk="0" hangingPunct="0">
              <a:spcBef>
                <a:spcPct val="20000"/>
              </a:spcBef>
              <a:spcAft>
                <a:spcPts val="3000"/>
              </a:spcAft>
              <a:buFont typeface="Arial" pitchFamily="34" charset="0"/>
              <a:buChar char="•"/>
              <a:defRPr/>
            </a:pPr>
            <a:r>
              <a:rPr lang="cs-CZ" sz="2800" dirty="0" smtClean="0">
                <a:solidFill>
                  <a:srgbClr val="11111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Dostupné během 2014</a:t>
            </a:r>
            <a:endParaRPr lang="en-US" sz="2800" dirty="0" smtClean="0">
              <a:solidFill>
                <a:srgbClr val="11111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/>
          <p:cNvSpPr>
            <a:spLocks noGrp="1"/>
          </p:cNvSpPr>
          <p:nvPr>
            <p:ph type="title"/>
          </p:nvPr>
        </p:nvSpPr>
        <p:spPr>
          <a:xfrm>
            <a:off x="3348038" y="404813"/>
            <a:ext cx="4895850" cy="1295400"/>
          </a:xfrm>
        </p:spPr>
        <p:txBody>
          <a:bodyPr/>
          <a:lstStyle/>
          <a:p>
            <a:pPr eaLnBrk="1" hangingPunct="1"/>
            <a:r>
              <a:rPr lang="cs-CZ" b="1" dirty="0" smtClean="0"/>
              <a:t>2N 2Wire</a:t>
            </a:r>
            <a:endParaRPr lang="en-US" b="1" dirty="0" smtClean="0"/>
          </a:p>
        </p:txBody>
      </p:sp>
      <p:sp>
        <p:nvSpPr>
          <p:cNvPr id="1638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75463" y="6578600"/>
            <a:ext cx="1343025" cy="279400"/>
          </a:xfrm>
          <a:noFill/>
        </p:spPr>
        <p:txBody>
          <a:bodyPr/>
          <a:lstStyle/>
          <a:p>
            <a:pPr fontAlgn="base">
              <a:spcAft>
                <a:spcPct val="0"/>
              </a:spcAft>
            </a:pPr>
            <a:r>
              <a:rPr lang="en-US" b="1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www.2n.cz</a:t>
            </a:r>
            <a:endParaRPr lang="cs-CZ" b="1" smtClean="0">
              <a:solidFill>
                <a:schemeClr val="bg1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3059113" y="1772816"/>
            <a:ext cx="5545137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0000" indent="-342900" eaLnBrk="0" hangingPunct="0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211513" y="1700808"/>
            <a:ext cx="5545137" cy="476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0000" indent="-342900">
              <a:spcBef>
                <a:spcPct val="2000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endParaRPr lang="en-US" sz="2400" dirty="0">
              <a:solidFill>
                <a:srgbClr val="111111"/>
              </a:solidFill>
              <a:latin typeface="Verdana" pitchFamily="34" charset="0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2843809" y="2060848"/>
            <a:ext cx="5760442" cy="4011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spcAft>
                <a:spcPts val="3000"/>
              </a:spcAft>
              <a:defRPr/>
            </a:pPr>
            <a:endParaRPr lang="en-US" sz="2800" dirty="0"/>
          </a:p>
        </p:txBody>
      </p:sp>
      <p:pic>
        <p:nvPicPr>
          <p:cNvPr id="130050" name="Picture 2" descr="D:\HeliosIP\Accessories\2Wire convertor C4Line\LR\2N Helios IP 2WIRE_fromRight_L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2708920"/>
            <a:ext cx="2894739" cy="2088232"/>
          </a:xfrm>
          <a:prstGeom prst="rect">
            <a:avLst/>
          </a:prstGeom>
          <a:noFill/>
        </p:spPr>
      </p:pic>
      <p:sp>
        <p:nvSpPr>
          <p:cNvPr id="130052" name="Rectangle 4"/>
          <p:cNvSpPr>
            <a:spLocks noChangeArrowheads="1"/>
          </p:cNvSpPr>
          <p:nvPr/>
        </p:nvSpPr>
        <p:spPr bwMode="auto">
          <a:xfrm>
            <a:off x="2289225" y="5229200"/>
            <a:ext cx="1587500" cy="5413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2N Helios IP 2Wire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0053" name="AutoShape 5"/>
          <p:cNvCxnSpPr>
            <a:cxnSpLocks noChangeShapeType="1"/>
          </p:cNvCxnSpPr>
          <p:nvPr/>
        </p:nvCxnSpPr>
        <p:spPr bwMode="auto">
          <a:xfrm>
            <a:off x="1689150" y="5359375"/>
            <a:ext cx="600075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130054" name="AutoShape 6"/>
          <p:cNvCxnSpPr>
            <a:cxnSpLocks noChangeShapeType="1"/>
          </p:cNvCxnSpPr>
          <p:nvPr/>
        </p:nvCxnSpPr>
        <p:spPr bwMode="auto">
          <a:xfrm>
            <a:off x="1689150" y="5653063"/>
            <a:ext cx="600075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130055" name="AutoShape 7"/>
          <p:cNvCxnSpPr>
            <a:cxnSpLocks noChangeShapeType="1"/>
          </p:cNvCxnSpPr>
          <p:nvPr/>
        </p:nvCxnSpPr>
        <p:spPr bwMode="auto">
          <a:xfrm>
            <a:off x="3876725" y="5454625"/>
            <a:ext cx="1703387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cxnSp>
      <p:cxnSp>
        <p:nvCxnSpPr>
          <p:cNvPr id="130056" name="AutoShape 8"/>
          <p:cNvCxnSpPr>
            <a:cxnSpLocks noChangeShapeType="1"/>
          </p:cNvCxnSpPr>
          <p:nvPr/>
        </p:nvCxnSpPr>
        <p:spPr bwMode="auto">
          <a:xfrm>
            <a:off x="3876725" y="5492725"/>
            <a:ext cx="1703387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cxnSp>
      <p:sp>
        <p:nvSpPr>
          <p:cNvPr id="130057" name="Rectangle 9"/>
          <p:cNvSpPr>
            <a:spLocks noChangeArrowheads="1"/>
          </p:cNvSpPr>
          <p:nvPr/>
        </p:nvSpPr>
        <p:spPr bwMode="auto">
          <a:xfrm>
            <a:off x="5580112" y="5229200"/>
            <a:ext cx="1587500" cy="5413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2N Helios IP 2Wire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0058" name="AutoShape 10"/>
          <p:cNvCxnSpPr>
            <a:cxnSpLocks noChangeShapeType="1"/>
          </p:cNvCxnSpPr>
          <p:nvPr/>
        </p:nvCxnSpPr>
        <p:spPr bwMode="auto">
          <a:xfrm>
            <a:off x="7167612" y="5653063"/>
            <a:ext cx="877888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</p:cxnSp>
      <p:sp>
        <p:nvSpPr>
          <p:cNvPr id="130059" name="Text Box 11"/>
          <p:cNvSpPr txBox="1">
            <a:spLocks noChangeArrowheads="1"/>
          </p:cNvSpPr>
          <p:nvPr/>
        </p:nvSpPr>
        <p:spPr bwMode="auto">
          <a:xfrm>
            <a:off x="1170037" y="5081563"/>
            <a:ext cx="1066800" cy="2349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Power supply</a:t>
            </a: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0060" name="Text Box 12"/>
          <p:cNvSpPr txBox="1">
            <a:spLocks noChangeArrowheads="1"/>
          </p:cNvSpPr>
          <p:nvPr/>
        </p:nvSpPr>
        <p:spPr bwMode="auto">
          <a:xfrm>
            <a:off x="1170037" y="5653063"/>
            <a:ext cx="1066800" cy="27781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Ethernet - Data</a:t>
            </a: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0061" name="Text Box 13"/>
          <p:cNvSpPr txBox="1">
            <a:spLocks noChangeArrowheads="1"/>
          </p:cNvSpPr>
          <p:nvPr/>
        </p:nvSpPr>
        <p:spPr bwMode="auto">
          <a:xfrm>
            <a:off x="4306937" y="5540350"/>
            <a:ext cx="1066800" cy="2778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2 wires</a:t>
            </a: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0062" name="Text Box 14"/>
          <p:cNvSpPr txBox="1">
            <a:spLocks noChangeArrowheads="1"/>
          </p:cNvSpPr>
          <p:nvPr/>
        </p:nvSpPr>
        <p:spPr bwMode="auto">
          <a:xfrm>
            <a:off x="7218412" y="5711800"/>
            <a:ext cx="1017588" cy="4191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Ethernet – Data and PoE</a:t>
            </a: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539553" y="1916832"/>
            <a:ext cx="8064698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0000" indent="-342900" eaLnBrk="0" hangingPunct="0">
              <a:spcBef>
                <a:spcPct val="20000"/>
              </a:spcBef>
              <a:spcAft>
                <a:spcPts val="3000"/>
              </a:spcAft>
              <a:buFont typeface="Arial" pitchFamily="34" charset="0"/>
              <a:buChar char="•"/>
              <a:defRPr/>
            </a:pPr>
            <a:r>
              <a:rPr lang="en-US" sz="2800" dirty="0" smtClean="0">
                <a:solidFill>
                  <a:srgbClr val="11111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</a:t>
            </a:r>
            <a:r>
              <a:rPr lang="cs-CZ" sz="2800" dirty="0" err="1" smtClean="0">
                <a:solidFill>
                  <a:srgbClr val="11111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rodloužení</a:t>
            </a:r>
            <a:r>
              <a:rPr lang="cs-CZ" sz="2800" dirty="0" smtClean="0">
                <a:solidFill>
                  <a:srgbClr val="11111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cs-CZ" sz="2800" dirty="0" err="1" smtClean="0">
                <a:solidFill>
                  <a:srgbClr val="11111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Ethernetu</a:t>
            </a:r>
            <a:r>
              <a:rPr lang="cs-CZ" sz="2800" dirty="0" smtClean="0">
                <a:solidFill>
                  <a:srgbClr val="11111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po </a:t>
            </a:r>
            <a:r>
              <a:rPr lang="cs-CZ" sz="2800" dirty="0" err="1" smtClean="0">
                <a:solidFill>
                  <a:srgbClr val="11111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dvoudrátu</a:t>
            </a:r>
            <a:endParaRPr lang="cs-CZ" sz="2800" dirty="0" smtClean="0">
              <a:solidFill>
                <a:srgbClr val="11111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60000" indent="-342900" eaLnBrk="0" hangingPunct="0">
              <a:spcBef>
                <a:spcPct val="20000"/>
              </a:spcBef>
              <a:spcAft>
                <a:spcPts val="3000"/>
              </a:spcAft>
              <a:buFont typeface="Arial" pitchFamily="34" charset="0"/>
              <a:buChar char="•"/>
              <a:defRPr/>
            </a:pPr>
            <a:r>
              <a:rPr lang="cs-CZ" sz="2800" dirty="0" smtClean="0">
                <a:solidFill>
                  <a:srgbClr val="11111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Data i napájení</a:t>
            </a:r>
          </a:p>
          <a:p>
            <a:pPr marL="360000" indent="-342900" eaLnBrk="0" hangingPunct="0">
              <a:spcBef>
                <a:spcPct val="20000"/>
              </a:spcBef>
              <a:spcAft>
                <a:spcPts val="3000"/>
              </a:spcAft>
              <a:buFont typeface="Arial" pitchFamily="34" charset="0"/>
              <a:buChar char="•"/>
              <a:defRPr/>
            </a:pPr>
            <a:r>
              <a:rPr lang="cs-CZ" sz="2800" dirty="0" smtClean="0">
                <a:solidFill>
                  <a:srgbClr val="11111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Vzdálenost 250m</a:t>
            </a:r>
            <a:endParaRPr lang="en-US" sz="2800" dirty="0" smtClean="0">
              <a:solidFill>
                <a:srgbClr val="11111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/>
          <p:cNvSpPr>
            <a:spLocks noGrp="1"/>
          </p:cNvSpPr>
          <p:nvPr>
            <p:ph type="title"/>
          </p:nvPr>
        </p:nvSpPr>
        <p:spPr>
          <a:xfrm>
            <a:off x="3348038" y="404813"/>
            <a:ext cx="4895850" cy="1295400"/>
          </a:xfrm>
        </p:spPr>
        <p:txBody>
          <a:bodyPr/>
          <a:lstStyle/>
          <a:p>
            <a:pPr eaLnBrk="1" hangingPunct="1"/>
            <a:r>
              <a:rPr lang="cs-CZ" b="1" dirty="0" smtClean="0"/>
              <a:t>2N 2Wire</a:t>
            </a:r>
            <a:endParaRPr lang="en-US" b="1" dirty="0" smtClean="0"/>
          </a:p>
        </p:txBody>
      </p:sp>
      <p:sp>
        <p:nvSpPr>
          <p:cNvPr id="1638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75463" y="6578600"/>
            <a:ext cx="1343025" cy="279400"/>
          </a:xfrm>
          <a:noFill/>
        </p:spPr>
        <p:txBody>
          <a:bodyPr/>
          <a:lstStyle/>
          <a:p>
            <a:pPr fontAlgn="base">
              <a:spcAft>
                <a:spcPct val="0"/>
              </a:spcAft>
            </a:pPr>
            <a:r>
              <a:rPr lang="en-US" b="1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www.2n.cz</a:t>
            </a:r>
            <a:endParaRPr lang="cs-CZ" b="1" smtClean="0">
              <a:solidFill>
                <a:schemeClr val="bg1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3059113" y="1772816"/>
            <a:ext cx="5545137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0000" indent="-342900" eaLnBrk="0" hangingPunct="0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sz="2800" dirty="0"/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211513" y="1700808"/>
            <a:ext cx="5545137" cy="476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0000" indent="-342900">
              <a:spcBef>
                <a:spcPct val="2000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endParaRPr lang="en-US" sz="2400" dirty="0">
              <a:solidFill>
                <a:srgbClr val="111111"/>
              </a:solidFill>
              <a:latin typeface="Verdana" pitchFamily="34" charset="0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2843809" y="2060848"/>
            <a:ext cx="5760442" cy="4011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spcAft>
                <a:spcPts val="3000"/>
              </a:spcAft>
              <a:defRPr/>
            </a:pPr>
            <a:endParaRPr lang="en-US" sz="2800" dirty="0"/>
          </a:p>
        </p:txBody>
      </p:sp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539553" y="1916832"/>
            <a:ext cx="8064698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0000" indent="-342900" eaLnBrk="0" hangingPunct="0">
              <a:spcBef>
                <a:spcPct val="20000"/>
              </a:spcBef>
              <a:spcAft>
                <a:spcPts val="3000"/>
              </a:spcAft>
              <a:buFont typeface="Arial" pitchFamily="34" charset="0"/>
              <a:buChar char="•"/>
              <a:defRPr/>
            </a:pPr>
            <a:endParaRPr lang="en-US" sz="2800" dirty="0" smtClean="0">
              <a:solidFill>
                <a:srgbClr val="11111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516" y="404664"/>
            <a:ext cx="8975980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C:\!!!!!SDILENE!!!!!\27.02.12\JPG CZ\04_princip_text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ovéPole 3"/>
          <p:cNvSpPr txBox="1">
            <a:spLocks noChangeArrowheads="1"/>
          </p:cNvSpPr>
          <p:nvPr/>
        </p:nvSpPr>
        <p:spPr bwMode="auto">
          <a:xfrm>
            <a:off x="395288" y="836613"/>
            <a:ext cx="36004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150 zaměstnanců, kteří jsou </a:t>
            </a:r>
          </a:p>
          <a:p>
            <a:r>
              <a:rPr lang="en-US" sz="200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Vám vždy k dispozici</a:t>
            </a:r>
            <a:endParaRPr lang="cs-CZ" sz="200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124" name="TextovéPole 4"/>
          <p:cNvSpPr txBox="1">
            <a:spLocks noChangeArrowheads="1"/>
          </p:cNvSpPr>
          <p:nvPr/>
        </p:nvSpPr>
        <p:spPr bwMode="auto">
          <a:xfrm>
            <a:off x="5399088" y="1125538"/>
            <a:ext cx="3636962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Naše dlouholeté </a:t>
            </a:r>
          </a:p>
          <a:p>
            <a:r>
              <a:rPr lang="en-US" sz="200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zkušenosti sdílíme s Vámi</a:t>
            </a:r>
            <a:endParaRPr lang="cs-CZ" sz="200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125" name="TextovéPole 5"/>
          <p:cNvSpPr txBox="1">
            <a:spLocks noChangeArrowheads="1"/>
          </p:cNvSpPr>
          <p:nvPr/>
        </p:nvSpPr>
        <p:spPr bwMode="auto">
          <a:xfrm>
            <a:off x="395288" y="4665663"/>
            <a:ext cx="23764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00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Zaměřujeme se </a:t>
            </a:r>
          </a:p>
          <a:p>
            <a:r>
              <a:rPr lang="pt-BR" sz="200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na Váš úspěch</a:t>
            </a:r>
            <a:endParaRPr lang="cs-CZ" sz="200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5126" name="TextovéPole 6"/>
          <p:cNvSpPr txBox="1">
            <a:spLocks noChangeArrowheads="1"/>
          </p:cNvSpPr>
          <p:nvPr/>
        </p:nvSpPr>
        <p:spPr bwMode="auto">
          <a:xfrm>
            <a:off x="4932363" y="4984750"/>
            <a:ext cx="40322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Rosteme a rozvíjíme se díky </a:t>
            </a:r>
          </a:p>
          <a:p>
            <a:r>
              <a:rPr lang="en-US" sz="200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Vaší zpětné vazbě</a:t>
            </a:r>
            <a:endParaRPr lang="cs-CZ" sz="200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/>
          <p:cNvSpPr>
            <a:spLocks noGrp="1"/>
          </p:cNvSpPr>
          <p:nvPr>
            <p:ph type="title"/>
          </p:nvPr>
        </p:nvSpPr>
        <p:spPr>
          <a:xfrm>
            <a:off x="3348038" y="404813"/>
            <a:ext cx="4895850" cy="1295400"/>
          </a:xfrm>
        </p:spPr>
        <p:txBody>
          <a:bodyPr/>
          <a:lstStyle/>
          <a:p>
            <a:pPr eaLnBrk="1" hangingPunct="1"/>
            <a:r>
              <a:rPr lang="en-US" b="1" dirty="0" err="1" smtClean="0"/>
              <a:t>Licen</a:t>
            </a:r>
            <a:r>
              <a:rPr lang="cs-CZ" b="1" dirty="0" err="1" smtClean="0"/>
              <a:t>ce</a:t>
            </a:r>
            <a:endParaRPr lang="en-US" b="1" dirty="0" smtClean="0"/>
          </a:p>
        </p:txBody>
      </p:sp>
      <p:sp>
        <p:nvSpPr>
          <p:cNvPr id="1741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75463" y="6578600"/>
            <a:ext cx="1343025" cy="279400"/>
          </a:xfrm>
          <a:noFill/>
        </p:spPr>
        <p:txBody>
          <a:bodyPr/>
          <a:lstStyle/>
          <a:p>
            <a:pPr fontAlgn="base">
              <a:spcAft>
                <a:spcPct val="0"/>
              </a:spcAft>
            </a:pPr>
            <a:r>
              <a:rPr lang="en-US" b="1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www.2n.cz</a:t>
            </a:r>
            <a:endParaRPr lang="cs-CZ" b="1" smtClean="0">
              <a:solidFill>
                <a:schemeClr val="bg1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2843809" y="2060848"/>
            <a:ext cx="5760442" cy="4011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0000" indent="-342900" eaLnBrk="0" hangingPunct="0">
              <a:spcBef>
                <a:spcPct val="20000"/>
              </a:spcBef>
              <a:spcAft>
                <a:spcPts val="3000"/>
              </a:spcAft>
              <a:buFont typeface="Arial" pitchFamily="34" charset="0"/>
              <a:buChar char="•"/>
              <a:defRPr/>
            </a:pPr>
            <a:r>
              <a:rPr lang="cs-CZ" sz="2800" dirty="0" smtClean="0">
                <a:solidFill>
                  <a:srgbClr val="11111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Všechny modely stejný firmware</a:t>
            </a:r>
            <a:endParaRPr lang="en-US" sz="2800" dirty="0">
              <a:solidFill>
                <a:srgbClr val="11111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60000" indent="-342900" eaLnBrk="0" hangingPunct="0">
              <a:spcBef>
                <a:spcPct val="20000"/>
              </a:spcBef>
              <a:spcAft>
                <a:spcPts val="3000"/>
              </a:spcAft>
              <a:buFont typeface="Arial" pitchFamily="34" charset="0"/>
              <a:buChar char="•"/>
              <a:defRPr/>
            </a:pPr>
            <a:r>
              <a:rPr lang="cs-CZ" sz="2800" dirty="0" smtClean="0">
                <a:solidFill>
                  <a:srgbClr val="11111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Funkce závisí na modelu, hardware a licenci</a:t>
            </a:r>
            <a:endParaRPr lang="en-US" sz="2800" dirty="0">
              <a:solidFill>
                <a:srgbClr val="11111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60000" indent="-342900" eaLnBrk="0" hangingPunct="0">
              <a:spcBef>
                <a:spcPct val="20000"/>
              </a:spcBef>
              <a:spcAft>
                <a:spcPts val="3000"/>
              </a:spcAft>
              <a:buFont typeface="Arial" pitchFamily="34" charset="0"/>
              <a:buChar char="•"/>
              <a:defRPr/>
            </a:pPr>
            <a:r>
              <a:rPr lang="en-US" sz="2800" dirty="0" err="1" smtClean="0">
                <a:solidFill>
                  <a:srgbClr val="11111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Licen</a:t>
            </a:r>
            <a:r>
              <a:rPr lang="cs-CZ" sz="2800" dirty="0" smtClean="0">
                <a:solidFill>
                  <a:srgbClr val="11111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ční politika</a:t>
            </a:r>
            <a:endParaRPr lang="en-US" sz="2800" dirty="0">
              <a:solidFill>
                <a:srgbClr val="11111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spcAft>
                <a:spcPts val="3000"/>
              </a:spcAft>
              <a:defRPr/>
            </a:pPr>
            <a:endParaRPr lang="en-US" sz="2800" dirty="0"/>
          </a:p>
        </p:txBody>
      </p:sp>
      <p:pic>
        <p:nvPicPr>
          <p:cNvPr id="17418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844824"/>
            <a:ext cx="2505816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/>
          <p:cNvSpPr>
            <a:spLocks noGrp="1"/>
          </p:cNvSpPr>
          <p:nvPr>
            <p:ph type="title"/>
          </p:nvPr>
        </p:nvSpPr>
        <p:spPr>
          <a:xfrm>
            <a:off x="3348038" y="404813"/>
            <a:ext cx="4895850" cy="1295400"/>
          </a:xfrm>
        </p:spPr>
        <p:txBody>
          <a:bodyPr/>
          <a:lstStyle/>
          <a:p>
            <a:pPr eaLnBrk="1" hangingPunct="1"/>
            <a:r>
              <a:rPr lang="en-US" b="1" dirty="0" err="1" smtClean="0"/>
              <a:t>Licen</a:t>
            </a:r>
            <a:r>
              <a:rPr lang="cs-CZ" b="1" dirty="0" err="1" smtClean="0"/>
              <a:t>ce</a:t>
            </a:r>
            <a:endParaRPr lang="en-US" b="1" dirty="0" smtClean="0"/>
          </a:p>
        </p:txBody>
      </p:sp>
      <p:sp>
        <p:nvSpPr>
          <p:cNvPr id="1843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75463" y="6578600"/>
            <a:ext cx="1343025" cy="279400"/>
          </a:xfrm>
          <a:noFill/>
        </p:spPr>
        <p:txBody>
          <a:bodyPr/>
          <a:lstStyle/>
          <a:p>
            <a:pPr fontAlgn="base">
              <a:spcAft>
                <a:spcPct val="0"/>
              </a:spcAft>
            </a:pPr>
            <a:r>
              <a:rPr lang="en-US" b="1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www.2n.cz</a:t>
            </a:r>
            <a:endParaRPr lang="cs-CZ" b="1" smtClean="0">
              <a:solidFill>
                <a:schemeClr val="bg1"/>
              </a:solidFill>
              <a:latin typeface="Verdana" pitchFamily="34" charset="0"/>
              <a:cs typeface="Arial" pitchFamily="34" charset="0"/>
            </a:endParaRPr>
          </a:p>
        </p:txBody>
      </p:sp>
      <p:graphicFrame>
        <p:nvGraphicFramePr>
          <p:cNvPr id="11" name="Tabulka 10"/>
          <p:cNvGraphicFramePr>
            <a:graphicFrameLocks noGrp="1"/>
          </p:cNvGraphicFramePr>
          <p:nvPr/>
        </p:nvGraphicFramePr>
        <p:xfrm>
          <a:off x="611560" y="2060848"/>
          <a:ext cx="7920880" cy="4229636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3555395"/>
                <a:gridCol w="4365485"/>
              </a:tblGrid>
              <a:tr h="306901">
                <a:tc>
                  <a:txBody>
                    <a:bodyPr/>
                    <a:lstStyle/>
                    <a:p>
                      <a:pPr lvl="1" algn="l" fontAlgn="b"/>
                      <a:r>
                        <a:rPr lang="en-US" sz="1600" u="none" strike="noStrike" dirty="0" err="1" smtClean="0"/>
                        <a:t>Licen</a:t>
                      </a:r>
                      <a:r>
                        <a:rPr lang="cs-CZ" sz="1600" u="none" strike="noStrike" dirty="0" err="1" smtClean="0"/>
                        <a:t>ce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/>
                </a:tc>
                <a:tc>
                  <a:txBody>
                    <a:bodyPr/>
                    <a:lstStyle/>
                    <a:p>
                      <a:pPr lvl="1" algn="l" fontAlgn="b"/>
                      <a:r>
                        <a:rPr lang="cs-CZ" sz="1600" b="1" i="0" u="none" strike="noStrike" dirty="0" smtClean="0">
                          <a:solidFill>
                            <a:schemeClr val="tx1"/>
                          </a:solidFill>
                          <a:latin typeface="+mn-lt"/>
                        </a:rPr>
                        <a:t>Obsah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b"/>
                </a:tc>
              </a:tr>
              <a:tr h="450917">
                <a:tc>
                  <a:txBody>
                    <a:bodyPr/>
                    <a:lstStyle/>
                    <a:p>
                      <a:pPr lvl="1" algn="l" fontAlgn="b"/>
                      <a:r>
                        <a:rPr lang="cs-CZ" sz="1600" u="none" strike="noStrike" dirty="0" err="1" smtClean="0"/>
                        <a:t>Enhanced</a:t>
                      </a:r>
                      <a:r>
                        <a:rPr lang="cs-CZ" sz="1600" u="none" strike="noStrike" dirty="0" smtClean="0"/>
                        <a:t> </a:t>
                      </a:r>
                      <a:r>
                        <a:rPr lang="cs-CZ" sz="1600" u="none" strike="noStrike" dirty="0"/>
                        <a:t>Audio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ctr"/>
                </a:tc>
                <a:tc>
                  <a:txBody>
                    <a:bodyPr/>
                    <a:lstStyle/>
                    <a:p>
                      <a:pPr lvl="1" algn="l" fontAlgn="b"/>
                      <a:r>
                        <a:rPr lang="cs-CZ" sz="1600" u="none" strike="noStrike" dirty="0" smtClean="0"/>
                        <a:t>Uživatelské zvuky, Audio test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ctr"/>
                </a:tc>
              </a:tr>
              <a:tr h="450917">
                <a:tc>
                  <a:txBody>
                    <a:bodyPr/>
                    <a:lstStyle/>
                    <a:p>
                      <a:pPr lvl="1" algn="l" fontAlgn="b"/>
                      <a:r>
                        <a:rPr lang="cs-CZ" sz="1600" u="none" strike="noStrike" dirty="0" err="1" smtClean="0"/>
                        <a:t>Enhanced</a:t>
                      </a:r>
                      <a:r>
                        <a:rPr lang="cs-CZ" sz="1600" u="none" strike="noStrike" dirty="0" smtClean="0"/>
                        <a:t> </a:t>
                      </a:r>
                      <a:r>
                        <a:rPr lang="cs-CZ" sz="1600" u="none" strike="noStrike" dirty="0"/>
                        <a:t>Video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ctr"/>
                </a:tc>
                <a:tc>
                  <a:txBody>
                    <a:bodyPr/>
                    <a:lstStyle/>
                    <a:p>
                      <a:pPr lvl="1" algn="l" fontAlgn="b"/>
                      <a:r>
                        <a:rPr lang="en-US" sz="1600" u="none" strike="noStrike" dirty="0" smtClean="0"/>
                        <a:t>RTSP, </a:t>
                      </a:r>
                      <a:r>
                        <a:rPr lang="en-US" sz="1600" u="none" strike="noStrike" dirty="0"/>
                        <a:t>ONVIF, </a:t>
                      </a:r>
                      <a:r>
                        <a:rPr lang="en-US" sz="1600" u="none" strike="noStrike" dirty="0" smtClean="0"/>
                        <a:t>Extern</a:t>
                      </a:r>
                      <a:r>
                        <a:rPr lang="cs-CZ" sz="1600" u="none" strike="noStrike" dirty="0" smtClean="0"/>
                        <a:t>í</a:t>
                      </a:r>
                      <a:r>
                        <a:rPr lang="cs-CZ" sz="1600" u="none" strike="noStrike" baseline="0" dirty="0" smtClean="0"/>
                        <a:t> kamera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ctr"/>
                </a:tc>
              </a:tr>
              <a:tr h="1609773">
                <a:tc>
                  <a:txBody>
                    <a:bodyPr/>
                    <a:lstStyle/>
                    <a:p>
                      <a:pPr lvl="1" algn="l" fontAlgn="b"/>
                      <a:r>
                        <a:rPr lang="cs-CZ" sz="1600" u="none" strike="noStrike" dirty="0" err="1" smtClean="0"/>
                        <a:t>Enhanced</a:t>
                      </a:r>
                      <a:r>
                        <a:rPr lang="cs-CZ" sz="1600" u="none" strike="noStrike" dirty="0" smtClean="0"/>
                        <a:t> </a:t>
                      </a:r>
                      <a:r>
                        <a:rPr lang="cs-CZ" sz="1600" u="none" strike="noStrike" dirty="0" err="1"/>
                        <a:t>Integration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ctr"/>
                </a:tc>
                <a:tc>
                  <a:txBody>
                    <a:bodyPr/>
                    <a:lstStyle/>
                    <a:p>
                      <a:pPr lvl="1" algn="l" fontAlgn="b"/>
                      <a:r>
                        <a:rPr lang="cs-CZ" sz="1600" u="none" strike="noStrike" dirty="0" smtClean="0"/>
                        <a:t>Pokročilé nastavení zámků(aktivace hovorem/tlačítkem, časové profily), </a:t>
                      </a:r>
                      <a:r>
                        <a:rPr lang="cs-CZ" sz="1600" u="none" strike="noStrike" dirty="0"/>
                        <a:t>Picture to email, </a:t>
                      </a:r>
                      <a:r>
                        <a:rPr lang="cs-CZ" sz="1600" u="none" strike="noStrike" dirty="0" smtClean="0"/>
                        <a:t>Automatické</a:t>
                      </a:r>
                      <a:r>
                        <a:rPr lang="cs-CZ" sz="1600" u="none" strike="noStrike" baseline="0" dirty="0" smtClean="0"/>
                        <a:t> aktualizace </a:t>
                      </a:r>
                      <a:r>
                        <a:rPr lang="cs-CZ" sz="1600" u="none" strike="noStrike" dirty="0" smtClean="0"/>
                        <a:t>(TFTP</a:t>
                      </a:r>
                      <a:r>
                        <a:rPr lang="en-US" sz="1600" u="none" strike="noStrike" dirty="0" smtClean="0"/>
                        <a:t>/HTTP</a:t>
                      </a:r>
                      <a:r>
                        <a:rPr lang="cs-CZ" sz="1600" u="none" strike="noStrike" dirty="0" smtClean="0"/>
                        <a:t>), </a:t>
                      </a:r>
                      <a:r>
                        <a:rPr lang="cs-CZ" sz="1600" u="none" strike="noStrike" dirty="0"/>
                        <a:t>HTTP </a:t>
                      </a:r>
                      <a:r>
                        <a:rPr lang="cs-CZ" sz="1600" u="none" strike="noStrike" dirty="0" smtClean="0"/>
                        <a:t>řízení zámků,</a:t>
                      </a:r>
                      <a:r>
                        <a:rPr lang="cs-CZ" sz="1600" u="none" strike="noStrike" baseline="0" dirty="0" smtClean="0"/>
                        <a:t> </a:t>
                      </a:r>
                      <a:r>
                        <a:rPr lang="cs-CZ" sz="1600" u="none" strike="noStrike" dirty="0" smtClean="0"/>
                        <a:t>Automatizace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ctr"/>
                </a:tc>
              </a:tr>
              <a:tr h="450917">
                <a:tc>
                  <a:txBody>
                    <a:bodyPr/>
                    <a:lstStyle/>
                    <a:p>
                      <a:pPr lvl="1" algn="l" fontAlgn="b"/>
                      <a:r>
                        <a:rPr lang="en-US" sz="1600" u="none" strike="noStrike" dirty="0" smtClean="0"/>
                        <a:t>Enhanced </a:t>
                      </a:r>
                      <a:r>
                        <a:rPr lang="en-US" sz="1600" u="none" strike="noStrike" dirty="0"/>
                        <a:t>Security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ctr"/>
                </a:tc>
                <a:tc>
                  <a:txBody>
                    <a:bodyPr/>
                    <a:lstStyle/>
                    <a:p>
                      <a:pPr lvl="1" algn="l" fontAlgn="b"/>
                      <a:r>
                        <a:rPr lang="cs-CZ" sz="1600" u="none" strike="noStrike" dirty="0"/>
                        <a:t>802.1x, </a:t>
                      </a:r>
                      <a:r>
                        <a:rPr lang="cs-CZ" sz="1600" u="none" strike="noStrike" dirty="0" err="1"/>
                        <a:t>SIPs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ctr"/>
                </a:tc>
              </a:tr>
              <a:tr h="450917">
                <a:tc>
                  <a:txBody>
                    <a:bodyPr/>
                    <a:lstStyle/>
                    <a:p>
                      <a:pPr lvl="1" algn="l" fontAlgn="b"/>
                      <a:r>
                        <a:rPr lang="en-US" sz="1600" u="none" strike="noStrike" dirty="0" smtClean="0"/>
                        <a:t>Gold </a:t>
                      </a:r>
                      <a:r>
                        <a:rPr lang="en-US" sz="1600" u="none" strike="noStrike" dirty="0"/>
                        <a:t>License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ctr"/>
                </a:tc>
                <a:tc>
                  <a:txBody>
                    <a:bodyPr/>
                    <a:lstStyle/>
                    <a:p>
                      <a:pPr lvl="1" algn="l" fontAlgn="b"/>
                      <a:r>
                        <a:rPr lang="cs-CZ" sz="1600" u="none" strike="noStrike" dirty="0" smtClean="0"/>
                        <a:t>Všechno výše vyjmenované, mimo G.729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ctr"/>
                </a:tc>
              </a:tr>
              <a:tr h="509294">
                <a:tc>
                  <a:txBody>
                    <a:bodyPr/>
                    <a:lstStyle/>
                    <a:p>
                      <a:pPr lvl="1" algn="l" fontAlgn="b"/>
                      <a:r>
                        <a:rPr lang="cs-CZ" sz="1600" u="none" strike="noStrike" dirty="0" smtClean="0"/>
                        <a:t>G.729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ctr"/>
                </a:tc>
                <a:tc>
                  <a:txBody>
                    <a:bodyPr/>
                    <a:lstStyle/>
                    <a:p>
                      <a:pPr lvl="1" algn="l" fontAlgn="b"/>
                      <a:r>
                        <a:rPr lang="en-US" sz="1600" u="none" strike="noStrike" dirty="0"/>
                        <a:t>G.729 </a:t>
                      </a:r>
                      <a:r>
                        <a:rPr lang="cs-CZ" sz="1600" u="none" strike="noStrike" dirty="0" err="1" smtClean="0"/>
                        <a:t>kodek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8659" marR="8659" marT="8659" marB="0" anchor="ctr"/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/>
              <a:t>Audio</a:t>
            </a:r>
          </a:p>
        </p:txBody>
      </p:sp>
      <p:sp>
        <p:nvSpPr>
          <p:cNvPr id="19459" name="Zástupný symbol pro obsah 2"/>
          <p:cNvSpPr>
            <a:spLocks noGrp="1"/>
          </p:cNvSpPr>
          <p:nvPr>
            <p:ph idx="1"/>
          </p:nvPr>
        </p:nvSpPr>
        <p:spPr>
          <a:xfrm>
            <a:off x="2771800" y="1916113"/>
            <a:ext cx="5832648" cy="4248150"/>
          </a:xfrm>
        </p:spPr>
        <p:txBody>
          <a:bodyPr/>
          <a:lstStyle/>
          <a:p>
            <a:pPr eaLnBrk="1" hangingPunct="1">
              <a:spcAft>
                <a:spcPts val="1800"/>
              </a:spcAft>
            </a:pPr>
            <a:r>
              <a:rPr lang="en-US" dirty="0" smtClean="0"/>
              <a:t>Full duplex</a:t>
            </a:r>
          </a:p>
          <a:p>
            <a:pPr eaLnBrk="1" hangingPunct="1">
              <a:spcAft>
                <a:spcPts val="1800"/>
              </a:spcAft>
            </a:pPr>
            <a:r>
              <a:rPr lang="en-US" dirty="0" smtClean="0"/>
              <a:t>G.711 – </a:t>
            </a:r>
            <a:r>
              <a:rPr lang="cs-CZ" dirty="0" smtClean="0"/>
              <a:t>telefonní standart</a:t>
            </a:r>
            <a:endParaRPr lang="en-US" dirty="0" smtClean="0"/>
          </a:p>
          <a:p>
            <a:pPr eaLnBrk="1" hangingPunct="1">
              <a:spcAft>
                <a:spcPts val="1800"/>
              </a:spcAft>
            </a:pPr>
            <a:r>
              <a:rPr lang="en-US" dirty="0" smtClean="0"/>
              <a:t>G.729 </a:t>
            </a:r>
            <a:r>
              <a:rPr lang="cs-CZ" dirty="0" smtClean="0"/>
              <a:t>pro</a:t>
            </a:r>
            <a:r>
              <a:rPr lang="en-US" dirty="0" smtClean="0"/>
              <a:t> Centrex</a:t>
            </a:r>
          </a:p>
          <a:p>
            <a:pPr eaLnBrk="1" hangingPunct="1">
              <a:spcAft>
                <a:spcPts val="1800"/>
              </a:spcAft>
            </a:pPr>
            <a:r>
              <a:rPr lang="cs-CZ" dirty="0" smtClean="0"/>
              <a:t>Vybrané modely s extra hlasitým 10W reproduktorem</a:t>
            </a:r>
            <a:endParaRPr lang="en-US" dirty="0" smtClean="0"/>
          </a:p>
          <a:p>
            <a:pPr eaLnBrk="1" hangingPunct="1">
              <a:spcAft>
                <a:spcPts val="1800"/>
              </a:spcAft>
            </a:pPr>
            <a:r>
              <a:rPr lang="en-US" dirty="0" err="1" smtClean="0"/>
              <a:t>Adaptiv</a:t>
            </a:r>
            <a:r>
              <a:rPr lang="cs-CZ" dirty="0" smtClean="0"/>
              <a:t>ní hlasitost</a:t>
            </a:r>
            <a:endParaRPr lang="en-US" dirty="0" smtClean="0"/>
          </a:p>
        </p:txBody>
      </p:sp>
      <p:sp>
        <p:nvSpPr>
          <p:cNvPr id="19460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75463" y="6578600"/>
            <a:ext cx="1343025" cy="279400"/>
          </a:xfrm>
          <a:noFill/>
        </p:spPr>
        <p:txBody>
          <a:bodyPr/>
          <a:lstStyle/>
          <a:p>
            <a:pPr fontAlgn="base">
              <a:spcAft>
                <a:spcPct val="0"/>
              </a:spcAft>
            </a:pPr>
            <a:r>
              <a:rPr lang="en-US" b="1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www.2n.cz</a:t>
            </a:r>
            <a:endParaRPr lang="cs-CZ" b="1" smtClean="0">
              <a:solidFill>
                <a:schemeClr val="bg1"/>
              </a:solidFill>
              <a:latin typeface="Verdana" pitchFamily="34" charset="0"/>
              <a:cs typeface="Arial" pitchFamily="34" charset="0"/>
            </a:endParaRPr>
          </a:p>
        </p:txBody>
      </p:sp>
      <p:grpSp>
        <p:nvGrpSpPr>
          <p:cNvPr id="2" name="Skupina 7"/>
          <p:cNvGrpSpPr>
            <a:grpSpLocks/>
          </p:cNvGrpSpPr>
          <p:nvPr/>
        </p:nvGrpSpPr>
        <p:grpSpPr bwMode="auto">
          <a:xfrm rot="1134621">
            <a:off x="6973333" y="3944959"/>
            <a:ext cx="1473200" cy="400050"/>
            <a:chOff x="6642994" y="178463"/>
            <a:chExt cx="2252112" cy="648073"/>
          </a:xfrm>
        </p:grpSpPr>
        <p:sp>
          <p:nvSpPr>
            <p:cNvPr id="12" name="Obdélník 11"/>
            <p:cNvSpPr/>
            <p:nvPr/>
          </p:nvSpPr>
          <p:spPr bwMode="auto">
            <a:xfrm>
              <a:off x="6624502" y="161140"/>
              <a:ext cx="2159892" cy="648073"/>
            </a:xfrm>
            <a:prstGeom prst="rect">
              <a:avLst/>
            </a:prstGeom>
            <a:ln w="381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marL="609600" indent="-609600">
                <a:lnSpc>
                  <a:spcPct val="80000"/>
                </a:lnSpc>
                <a:spcBef>
                  <a:spcPct val="20000"/>
                </a:spcBef>
                <a:buFont typeface="Wingdings" pitchFamily="2" charset="2"/>
                <a:buNone/>
                <a:defRPr/>
              </a:pPr>
              <a:endParaRPr lang="cs-CZ" sz="1600" dirty="0">
                <a:solidFill>
                  <a:srgbClr val="FF0000"/>
                </a:solidFill>
              </a:endParaRPr>
            </a:p>
          </p:txBody>
        </p:sp>
        <p:sp>
          <p:nvSpPr>
            <p:cNvPr id="19470" name="TextovéPole 6"/>
            <p:cNvSpPr txBox="1">
              <a:spLocks noChangeArrowheads="1"/>
            </p:cNvSpPr>
            <p:nvPr/>
          </p:nvSpPr>
          <p:spPr bwMode="auto">
            <a:xfrm>
              <a:off x="6719002" y="294233"/>
              <a:ext cx="2176104" cy="4497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G.729 </a:t>
              </a:r>
              <a:r>
                <a:rPr lang="en-US" sz="1200" dirty="0" smtClean="0">
                  <a:solidFill>
                    <a:srgbClr val="FF0000"/>
                  </a:solidFill>
                </a:rPr>
                <a:t>LICEN</a:t>
              </a:r>
              <a:r>
                <a:rPr lang="cs-CZ" sz="1200" dirty="0" smtClean="0">
                  <a:solidFill>
                    <a:srgbClr val="FF0000"/>
                  </a:solidFill>
                </a:rPr>
                <a:t>C</a:t>
              </a:r>
              <a:r>
                <a:rPr lang="en-US" sz="1200" dirty="0" smtClean="0">
                  <a:solidFill>
                    <a:srgbClr val="FF0000"/>
                  </a:solidFill>
                </a:rPr>
                <a:t>E</a:t>
              </a:r>
              <a:endParaRPr lang="cs-CZ" sz="12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6" name="Obrázek 3" descr="LR_2N Helios_IP_front_MENU_EN_CTECKA_01.jpg"/>
          <p:cNvPicPr>
            <a:picLocks noChangeAspect="1"/>
          </p:cNvPicPr>
          <p:nvPr/>
        </p:nvPicPr>
        <p:blipFill>
          <a:blip r:embed="rId3" cstate="print"/>
          <a:srcRect l="18608" t="9052" r="21747" b="9052"/>
          <a:stretch>
            <a:fillRect/>
          </a:stretch>
        </p:blipFill>
        <p:spPr bwMode="auto">
          <a:xfrm>
            <a:off x="323528" y="1988840"/>
            <a:ext cx="648072" cy="1330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3" descr="R:\Marketing\PRO OBCHODNÍKY\PRODUKTY - VŠE\2N® Helios IP Force\Photos\all-black version (sale version)\HR\HR_Helios Force_4buttons_Front.jpg"/>
          <p:cNvPicPr>
            <a:picLocks noChangeAspect="1" noChangeArrowheads="1"/>
          </p:cNvPicPr>
          <p:nvPr/>
        </p:nvPicPr>
        <p:blipFill>
          <a:blip r:embed="rId4" cstate="print"/>
          <a:srcRect l="23759" t="13368" r="22181" b="16128"/>
          <a:stretch>
            <a:fillRect/>
          </a:stretch>
        </p:blipFill>
        <p:spPr bwMode="auto">
          <a:xfrm>
            <a:off x="1259632" y="3717032"/>
            <a:ext cx="661297" cy="1296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4" descr="C:\Users\Seybold\Desktop\2N® Helios IP Safety\photos\LR\2N® Helios IP Safety_Front.jpg"/>
          <p:cNvPicPr>
            <a:picLocks noChangeAspect="1" noChangeArrowheads="1"/>
          </p:cNvPicPr>
          <p:nvPr/>
        </p:nvPicPr>
        <p:blipFill>
          <a:blip r:embed="rId5" cstate="print"/>
          <a:srcRect l="23466" t="15925" r="25535" b="17338"/>
          <a:stretch>
            <a:fillRect/>
          </a:stretch>
        </p:blipFill>
        <p:spPr bwMode="auto">
          <a:xfrm>
            <a:off x="323528" y="3717032"/>
            <a:ext cx="650356" cy="1279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2" descr="D:\HeliosIP\Helios IP Uni\photos\LR\LR_2N Helios_IP_UNI_2 Buttons_Front.jpg"/>
          <p:cNvPicPr>
            <a:picLocks noChangeAspect="1" noChangeArrowheads="1"/>
          </p:cNvPicPr>
          <p:nvPr/>
        </p:nvPicPr>
        <p:blipFill>
          <a:blip r:embed="rId6" cstate="print"/>
          <a:srcRect l="18356" t="13563" r="18418" b="15904"/>
          <a:stretch>
            <a:fillRect/>
          </a:stretch>
        </p:blipFill>
        <p:spPr bwMode="auto">
          <a:xfrm>
            <a:off x="323528" y="5301208"/>
            <a:ext cx="576064" cy="966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3" descr="D:\HeliosIP\Helios IP Verso\Photos\2N Helios IP Verso_front_LR_5buttons_small.jpg"/>
          <p:cNvPicPr>
            <a:picLocks noChangeAspect="1" noChangeArrowheads="1"/>
          </p:cNvPicPr>
          <p:nvPr/>
        </p:nvPicPr>
        <p:blipFill>
          <a:blip r:embed="rId7" cstate="print"/>
          <a:srcRect l="7225" t="3571" r="6076" b="3571"/>
          <a:stretch>
            <a:fillRect/>
          </a:stretch>
        </p:blipFill>
        <p:spPr bwMode="auto">
          <a:xfrm>
            <a:off x="1259632" y="1988840"/>
            <a:ext cx="664689" cy="144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/>
              <a:t>Audio</a:t>
            </a:r>
          </a:p>
        </p:txBody>
      </p:sp>
      <p:sp>
        <p:nvSpPr>
          <p:cNvPr id="19459" name="Zástupný symbol pro obsah 2"/>
          <p:cNvSpPr>
            <a:spLocks noGrp="1"/>
          </p:cNvSpPr>
          <p:nvPr>
            <p:ph idx="1"/>
          </p:nvPr>
        </p:nvSpPr>
        <p:spPr>
          <a:xfrm>
            <a:off x="2771800" y="1916113"/>
            <a:ext cx="5904656" cy="4248150"/>
          </a:xfrm>
        </p:spPr>
        <p:txBody>
          <a:bodyPr/>
          <a:lstStyle/>
          <a:p>
            <a:pPr eaLnBrk="1" hangingPunct="1">
              <a:spcAft>
                <a:spcPts val="1200"/>
              </a:spcAft>
            </a:pPr>
            <a:r>
              <a:rPr lang="cs-CZ" dirty="0" smtClean="0"/>
              <a:t>Uživatelské zvuky</a:t>
            </a:r>
            <a:endParaRPr lang="en-US" dirty="0" smtClean="0"/>
          </a:p>
          <a:p>
            <a:pPr lvl="1" eaLnBrk="1" hangingPunct="1">
              <a:spcAft>
                <a:spcPts val="1200"/>
              </a:spcAft>
            </a:pPr>
            <a:r>
              <a:rPr lang="cs-CZ" dirty="0" err="1" smtClean="0"/>
              <a:t>Přednahrané</a:t>
            </a:r>
            <a:r>
              <a:rPr lang="cs-CZ" dirty="0" smtClean="0"/>
              <a:t> zvuky</a:t>
            </a:r>
            <a:endParaRPr lang="en-US" dirty="0" smtClean="0"/>
          </a:p>
          <a:p>
            <a:pPr eaLnBrk="1" hangingPunct="1">
              <a:spcAft>
                <a:spcPts val="1200"/>
              </a:spcAft>
              <a:buNone/>
            </a:pPr>
            <a:endParaRPr lang="en-US" dirty="0" smtClean="0"/>
          </a:p>
          <a:p>
            <a:pPr eaLnBrk="1" hangingPunct="1">
              <a:spcAft>
                <a:spcPts val="1200"/>
              </a:spcAft>
            </a:pPr>
            <a:r>
              <a:rPr lang="cs-CZ" dirty="0" smtClean="0"/>
              <a:t>Audio Test</a:t>
            </a:r>
            <a:endParaRPr lang="en-US" dirty="0" smtClean="0"/>
          </a:p>
          <a:p>
            <a:pPr lvl="1" eaLnBrk="1" hangingPunct="1">
              <a:spcAft>
                <a:spcPts val="1200"/>
              </a:spcAft>
            </a:pPr>
            <a:r>
              <a:rPr lang="cs-CZ" dirty="0" err="1" smtClean="0"/>
              <a:t>Sebediagnostika</a:t>
            </a:r>
            <a:r>
              <a:rPr lang="cs-CZ" dirty="0" smtClean="0"/>
              <a:t> mikrofonu a reproduktoru</a:t>
            </a:r>
            <a:endParaRPr lang="en-US" dirty="0" smtClean="0"/>
          </a:p>
        </p:txBody>
      </p:sp>
      <p:sp>
        <p:nvSpPr>
          <p:cNvPr id="19460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75463" y="6578600"/>
            <a:ext cx="1343025" cy="279400"/>
          </a:xfrm>
          <a:noFill/>
        </p:spPr>
        <p:txBody>
          <a:bodyPr/>
          <a:lstStyle/>
          <a:p>
            <a:pPr fontAlgn="base">
              <a:spcAft>
                <a:spcPct val="0"/>
              </a:spcAft>
            </a:pPr>
            <a:r>
              <a:rPr lang="en-US" b="1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www.2n.cz</a:t>
            </a:r>
            <a:endParaRPr lang="cs-CZ" b="1" smtClean="0">
              <a:solidFill>
                <a:schemeClr val="bg1"/>
              </a:solidFill>
              <a:latin typeface="Verdana" pitchFamily="34" charset="0"/>
              <a:cs typeface="Arial" pitchFamily="34" charset="0"/>
            </a:endParaRPr>
          </a:p>
        </p:txBody>
      </p:sp>
      <p:grpSp>
        <p:nvGrpSpPr>
          <p:cNvPr id="19463" name="Skupina 7"/>
          <p:cNvGrpSpPr>
            <a:grpSpLocks/>
          </p:cNvGrpSpPr>
          <p:nvPr/>
        </p:nvGrpSpPr>
        <p:grpSpPr bwMode="auto">
          <a:xfrm rot="1134621">
            <a:off x="7132955" y="4011868"/>
            <a:ext cx="1457325" cy="493712"/>
            <a:chOff x="6691135" y="74866"/>
            <a:chExt cx="1567790" cy="559224"/>
          </a:xfrm>
        </p:grpSpPr>
        <p:sp>
          <p:nvSpPr>
            <p:cNvPr id="15" name="Obdélník 14"/>
            <p:cNvSpPr/>
            <p:nvPr/>
          </p:nvSpPr>
          <p:spPr bwMode="auto">
            <a:xfrm>
              <a:off x="6690859" y="74904"/>
              <a:ext cx="1494353" cy="559225"/>
            </a:xfrm>
            <a:prstGeom prst="rect">
              <a:avLst/>
            </a:prstGeom>
            <a:ln w="381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marL="609600" indent="-609600">
                <a:lnSpc>
                  <a:spcPct val="80000"/>
                </a:lnSpc>
                <a:spcBef>
                  <a:spcPct val="20000"/>
                </a:spcBef>
                <a:buFont typeface="Wingdings" pitchFamily="2" charset="2"/>
                <a:buNone/>
                <a:defRPr/>
              </a:pPr>
              <a:endParaRPr lang="cs-CZ" sz="1600" dirty="0">
                <a:solidFill>
                  <a:srgbClr val="FF0000"/>
                </a:solidFill>
              </a:endParaRPr>
            </a:p>
          </p:txBody>
        </p:sp>
        <p:sp>
          <p:nvSpPr>
            <p:cNvPr id="19468" name="TextovéPole 6"/>
            <p:cNvSpPr txBox="1">
              <a:spLocks noChangeArrowheads="1"/>
            </p:cNvSpPr>
            <p:nvPr/>
          </p:nvSpPr>
          <p:spPr bwMode="auto">
            <a:xfrm>
              <a:off x="6742964" y="228590"/>
              <a:ext cx="1515961" cy="313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AUDIO</a:t>
              </a:r>
              <a:r>
                <a:rPr lang="cs-CZ" sz="1200" dirty="0">
                  <a:solidFill>
                    <a:srgbClr val="FF0000"/>
                  </a:solidFill>
                </a:rPr>
                <a:t> </a:t>
              </a:r>
              <a:r>
                <a:rPr lang="cs-CZ" sz="1200" dirty="0" smtClean="0">
                  <a:solidFill>
                    <a:srgbClr val="FF0000"/>
                  </a:solidFill>
                </a:rPr>
                <a:t>LICENCE</a:t>
              </a:r>
              <a:endParaRPr lang="cs-CZ" sz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9464" name="Skupina 7"/>
          <p:cNvGrpSpPr>
            <a:grpSpLocks/>
          </p:cNvGrpSpPr>
          <p:nvPr/>
        </p:nvGrpSpPr>
        <p:grpSpPr bwMode="auto">
          <a:xfrm rot="1134621">
            <a:off x="6412874" y="1707611"/>
            <a:ext cx="1457325" cy="493713"/>
            <a:chOff x="6691135" y="74866"/>
            <a:chExt cx="1567790" cy="559224"/>
          </a:xfrm>
        </p:grpSpPr>
        <p:sp>
          <p:nvSpPr>
            <p:cNvPr id="14" name="Obdélník 13"/>
            <p:cNvSpPr/>
            <p:nvPr/>
          </p:nvSpPr>
          <p:spPr bwMode="auto">
            <a:xfrm>
              <a:off x="6690858" y="74906"/>
              <a:ext cx="1494354" cy="559223"/>
            </a:xfrm>
            <a:prstGeom prst="rect">
              <a:avLst/>
            </a:prstGeom>
            <a:ln w="381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marL="609600" indent="-609600">
                <a:lnSpc>
                  <a:spcPct val="80000"/>
                </a:lnSpc>
                <a:spcBef>
                  <a:spcPct val="20000"/>
                </a:spcBef>
                <a:buFont typeface="Wingdings" pitchFamily="2" charset="2"/>
                <a:buNone/>
                <a:defRPr/>
              </a:pPr>
              <a:endParaRPr lang="cs-CZ" sz="1600" dirty="0">
                <a:solidFill>
                  <a:srgbClr val="FF0000"/>
                </a:solidFill>
              </a:endParaRPr>
            </a:p>
          </p:txBody>
        </p:sp>
        <p:sp>
          <p:nvSpPr>
            <p:cNvPr id="19466" name="TextovéPole 6"/>
            <p:cNvSpPr txBox="1">
              <a:spLocks noChangeArrowheads="1"/>
            </p:cNvSpPr>
            <p:nvPr/>
          </p:nvSpPr>
          <p:spPr bwMode="auto">
            <a:xfrm>
              <a:off x="6742964" y="228590"/>
              <a:ext cx="1515961" cy="313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AUDIO</a:t>
              </a:r>
              <a:r>
                <a:rPr lang="cs-CZ" sz="1200" dirty="0">
                  <a:solidFill>
                    <a:srgbClr val="FF0000"/>
                  </a:solidFill>
                </a:rPr>
                <a:t> </a:t>
              </a:r>
              <a:r>
                <a:rPr lang="cs-CZ" sz="1200" dirty="0" smtClean="0">
                  <a:solidFill>
                    <a:srgbClr val="FF0000"/>
                  </a:solidFill>
                </a:rPr>
                <a:t>LICENCE</a:t>
              </a:r>
              <a:endParaRPr lang="cs-CZ" sz="12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9474" name="Picture 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988840"/>
            <a:ext cx="2397394" cy="3528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/>
              <a:t>Video</a:t>
            </a:r>
          </a:p>
        </p:txBody>
      </p:sp>
      <p:sp>
        <p:nvSpPr>
          <p:cNvPr id="20483" name="Zástupný symbol pro obsah 2"/>
          <p:cNvSpPr>
            <a:spLocks noGrp="1"/>
          </p:cNvSpPr>
          <p:nvPr>
            <p:ph idx="1"/>
          </p:nvPr>
        </p:nvSpPr>
        <p:spPr>
          <a:xfrm>
            <a:off x="2987825" y="2204864"/>
            <a:ext cx="5687864" cy="4248324"/>
          </a:xfrm>
        </p:spPr>
        <p:txBody>
          <a:bodyPr/>
          <a:lstStyle/>
          <a:p>
            <a:pPr eaLnBrk="1" hangingPunct="1">
              <a:spcAft>
                <a:spcPts val="2400"/>
              </a:spcAft>
            </a:pPr>
            <a:r>
              <a:rPr lang="cs-CZ" dirty="0" smtClean="0"/>
              <a:t>Vestavěná kamera</a:t>
            </a:r>
            <a:endParaRPr lang="en-US" dirty="0" smtClean="0"/>
          </a:p>
          <a:p>
            <a:pPr eaLnBrk="1" hangingPunct="1">
              <a:spcAft>
                <a:spcPts val="2400"/>
              </a:spcAft>
            </a:pPr>
            <a:r>
              <a:rPr lang="en-US" dirty="0" smtClean="0"/>
              <a:t>Video </a:t>
            </a:r>
            <a:r>
              <a:rPr lang="cs-CZ" dirty="0" smtClean="0"/>
              <a:t>hovory</a:t>
            </a:r>
            <a:endParaRPr lang="en-US" dirty="0" smtClean="0"/>
          </a:p>
          <a:p>
            <a:pPr eaLnBrk="1" hangingPunct="1">
              <a:spcAft>
                <a:spcPts val="2400"/>
              </a:spcAft>
            </a:pPr>
            <a:r>
              <a:rPr lang="cs-CZ" dirty="0" smtClean="0"/>
              <a:t>Vzdálený video dohled</a:t>
            </a:r>
            <a:endParaRPr lang="en-US" dirty="0" smtClean="0"/>
          </a:p>
          <a:p>
            <a:pPr eaLnBrk="1" hangingPunct="1">
              <a:spcAft>
                <a:spcPts val="2400"/>
              </a:spcAft>
            </a:pPr>
            <a:r>
              <a:rPr lang="en-US" dirty="0" smtClean="0"/>
              <a:t>Video </a:t>
            </a:r>
            <a:r>
              <a:rPr lang="cs-CZ" dirty="0" smtClean="0"/>
              <a:t>na</a:t>
            </a:r>
            <a:r>
              <a:rPr lang="en-US" dirty="0" smtClean="0"/>
              <a:t> PC </a:t>
            </a:r>
            <a:r>
              <a:rPr lang="cs-CZ" dirty="0" smtClean="0"/>
              <a:t>nebo</a:t>
            </a:r>
            <a:r>
              <a:rPr lang="en-US" dirty="0" smtClean="0"/>
              <a:t> </a:t>
            </a:r>
            <a:r>
              <a:rPr lang="en-US" dirty="0" err="1" smtClean="0"/>
              <a:t>mobil</a:t>
            </a:r>
            <a:r>
              <a:rPr lang="cs-CZ" dirty="0" smtClean="0"/>
              <a:t>ní zařízení</a:t>
            </a:r>
            <a:endParaRPr lang="en-US" dirty="0" smtClean="0"/>
          </a:p>
        </p:txBody>
      </p:sp>
      <p:sp>
        <p:nvSpPr>
          <p:cNvPr id="2048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75463" y="6578600"/>
            <a:ext cx="1343025" cy="279400"/>
          </a:xfrm>
          <a:noFill/>
        </p:spPr>
        <p:txBody>
          <a:bodyPr/>
          <a:lstStyle/>
          <a:p>
            <a:pPr fontAlgn="base">
              <a:spcAft>
                <a:spcPct val="0"/>
              </a:spcAft>
            </a:pPr>
            <a:r>
              <a:rPr lang="en-US" b="1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www.2n.cz</a:t>
            </a:r>
            <a:endParaRPr lang="cs-CZ" b="1" smtClean="0">
              <a:solidFill>
                <a:schemeClr val="bg1"/>
              </a:solidFill>
              <a:latin typeface="Verdana" pitchFamily="34" charset="0"/>
              <a:cs typeface="Arial" pitchFamily="34" charset="0"/>
            </a:endParaRPr>
          </a:p>
        </p:txBody>
      </p:sp>
      <p:pic>
        <p:nvPicPr>
          <p:cNvPr id="20487" name="Picture 2" descr="C:\Users\Robinho\Desktop\cisco\H_TANDBERG-E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132856"/>
            <a:ext cx="2016125" cy="191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4725144"/>
            <a:ext cx="1439863" cy="151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44824"/>
            <a:ext cx="2276341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/>
              <a:t>Video</a:t>
            </a:r>
          </a:p>
        </p:txBody>
      </p:sp>
      <p:sp>
        <p:nvSpPr>
          <p:cNvPr id="20483" name="Zástupný symbol pro obsah 2"/>
          <p:cNvSpPr>
            <a:spLocks noGrp="1"/>
          </p:cNvSpPr>
          <p:nvPr>
            <p:ph idx="1"/>
          </p:nvPr>
        </p:nvSpPr>
        <p:spPr>
          <a:xfrm>
            <a:off x="3059833" y="1341438"/>
            <a:ext cx="5615856" cy="5111750"/>
          </a:xfrm>
        </p:spPr>
        <p:txBody>
          <a:bodyPr/>
          <a:lstStyle/>
          <a:p>
            <a:pPr eaLnBrk="1" hangingPunct="1">
              <a:spcAft>
                <a:spcPts val="1800"/>
              </a:spcAft>
            </a:pPr>
            <a:r>
              <a:rPr lang="en-US" dirty="0" smtClean="0"/>
              <a:t>SIP video</a:t>
            </a:r>
            <a:r>
              <a:rPr lang="cs-CZ" dirty="0" smtClean="0"/>
              <a:t> hovor</a:t>
            </a:r>
            <a:r>
              <a:rPr lang="en-US" dirty="0" smtClean="0"/>
              <a:t> – H.263+, H.263 </a:t>
            </a:r>
            <a:r>
              <a:rPr lang="cs-CZ" dirty="0" smtClean="0"/>
              <a:t>nebo</a:t>
            </a:r>
            <a:r>
              <a:rPr lang="en-US" dirty="0" smtClean="0"/>
              <a:t> H.264</a:t>
            </a:r>
          </a:p>
          <a:p>
            <a:pPr lvl="1" eaLnBrk="1" hangingPunct="1">
              <a:spcAft>
                <a:spcPts val="1800"/>
              </a:spcAft>
            </a:pPr>
            <a:r>
              <a:rPr lang="en-US" dirty="0" smtClean="0"/>
              <a:t>VGA r</a:t>
            </a:r>
            <a:r>
              <a:rPr lang="cs-CZ" dirty="0" err="1" smtClean="0"/>
              <a:t>ozlišení</a:t>
            </a:r>
            <a:endParaRPr lang="en-US" dirty="0" smtClean="0"/>
          </a:p>
          <a:p>
            <a:pPr eaLnBrk="1" hangingPunct="1">
              <a:spcAft>
                <a:spcPts val="1800"/>
              </a:spcAft>
            </a:pPr>
            <a:r>
              <a:rPr lang="en-US" dirty="0" smtClean="0"/>
              <a:t>JPEG </a:t>
            </a:r>
            <a:r>
              <a:rPr lang="cs-CZ" dirty="0" smtClean="0"/>
              <a:t>přes web</a:t>
            </a:r>
            <a:endParaRPr lang="en-US" dirty="0" smtClean="0"/>
          </a:p>
          <a:p>
            <a:pPr lvl="1" eaLnBrk="1" hangingPunct="1">
              <a:spcAft>
                <a:spcPts val="1800"/>
              </a:spcAft>
            </a:pPr>
            <a:r>
              <a:rPr lang="cs-CZ" dirty="0" smtClean="0"/>
              <a:t>Až </a:t>
            </a:r>
            <a:r>
              <a:rPr lang="en-US" dirty="0" smtClean="0"/>
              <a:t>HD (SXGA) r</a:t>
            </a:r>
            <a:r>
              <a:rPr lang="cs-CZ" dirty="0" err="1" smtClean="0"/>
              <a:t>ozlišení</a:t>
            </a:r>
            <a:endParaRPr lang="en-US" dirty="0" smtClean="0"/>
          </a:p>
          <a:p>
            <a:pPr eaLnBrk="1" hangingPunct="1">
              <a:spcAft>
                <a:spcPts val="1800"/>
              </a:spcAft>
            </a:pPr>
            <a:r>
              <a:rPr lang="en-US" dirty="0" smtClean="0"/>
              <a:t>RTSP server – H.264/MPEG-4, MJPEG</a:t>
            </a:r>
          </a:p>
          <a:p>
            <a:pPr lvl="1" eaLnBrk="1" hangingPunct="1">
              <a:spcAft>
                <a:spcPts val="1800"/>
              </a:spcAft>
            </a:pPr>
            <a:r>
              <a:rPr lang="cs-CZ" dirty="0" smtClean="0"/>
              <a:t>Až 4 nezávislí klienti</a:t>
            </a:r>
            <a:endParaRPr lang="en-US" dirty="0" smtClean="0"/>
          </a:p>
          <a:p>
            <a:pPr eaLnBrk="1" hangingPunct="1">
              <a:spcAft>
                <a:spcPts val="1800"/>
              </a:spcAft>
              <a:buFontTx/>
              <a:buNone/>
            </a:pPr>
            <a:endParaRPr lang="en-US" dirty="0" smtClean="0"/>
          </a:p>
        </p:txBody>
      </p:sp>
      <p:sp>
        <p:nvSpPr>
          <p:cNvPr id="2048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75463" y="6578600"/>
            <a:ext cx="1343025" cy="279400"/>
          </a:xfrm>
          <a:noFill/>
        </p:spPr>
        <p:txBody>
          <a:bodyPr/>
          <a:lstStyle/>
          <a:p>
            <a:pPr fontAlgn="base">
              <a:spcAft>
                <a:spcPct val="0"/>
              </a:spcAft>
            </a:pPr>
            <a:r>
              <a:rPr lang="en-US" b="1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www.2n.cz</a:t>
            </a:r>
            <a:endParaRPr lang="cs-CZ" b="1" smtClean="0">
              <a:solidFill>
                <a:schemeClr val="bg1"/>
              </a:solidFill>
              <a:latin typeface="Verdana" pitchFamily="34" charset="0"/>
              <a:cs typeface="Arial" pitchFamily="34" charset="0"/>
            </a:endParaRPr>
          </a:p>
        </p:txBody>
      </p:sp>
      <p:grpSp>
        <p:nvGrpSpPr>
          <p:cNvPr id="2" name="Skupina 7"/>
          <p:cNvGrpSpPr>
            <a:grpSpLocks/>
          </p:cNvGrpSpPr>
          <p:nvPr/>
        </p:nvGrpSpPr>
        <p:grpSpPr bwMode="auto">
          <a:xfrm rot="1134621">
            <a:off x="7492995" y="5309512"/>
            <a:ext cx="1466850" cy="495300"/>
            <a:chOff x="6642994" y="178462"/>
            <a:chExt cx="1576778" cy="559224"/>
          </a:xfrm>
        </p:grpSpPr>
        <p:sp>
          <p:nvSpPr>
            <p:cNvPr id="8" name="Obdélník 7"/>
            <p:cNvSpPr/>
            <p:nvPr/>
          </p:nvSpPr>
          <p:spPr bwMode="auto">
            <a:xfrm>
              <a:off x="6642394" y="178258"/>
              <a:ext cx="1494867" cy="559224"/>
            </a:xfrm>
            <a:prstGeom prst="rect">
              <a:avLst/>
            </a:prstGeom>
            <a:ln w="381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marL="609600" indent="-609600">
                <a:lnSpc>
                  <a:spcPct val="80000"/>
                </a:lnSpc>
                <a:spcBef>
                  <a:spcPct val="20000"/>
                </a:spcBef>
                <a:buFont typeface="Wingdings" pitchFamily="2" charset="2"/>
                <a:buNone/>
                <a:defRPr/>
              </a:pPr>
              <a:endParaRPr lang="cs-CZ" sz="1600" dirty="0">
                <a:solidFill>
                  <a:srgbClr val="FF0000"/>
                </a:solidFill>
              </a:endParaRPr>
            </a:p>
          </p:txBody>
        </p:sp>
        <p:sp>
          <p:nvSpPr>
            <p:cNvPr id="20492" name="TextovéPole 6"/>
            <p:cNvSpPr txBox="1">
              <a:spLocks noChangeArrowheads="1"/>
            </p:cNvSpPr>
            <p:nvPr/>
          </p:nvSpPr>
          <p:spPr bwMode="auto">
            <a:xfrm>
              <a:off x="6703811" y="333193"/>
              <a:ext cx="1515961" cy="313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VIDEO </a:t>
              </a:r>
              <a:r>
                <a:rPr lang="cs-CZ" sz="1200" dirty="0" smtClean="0">
                  <a:solidFill>
                    <a:srgbClr val="FF0000"/>
                  </a:solidFill>
                </a:rPr>
                <a:t>LICENCE</a:t>
              </a:r>
              <a:endParaRPr lang="cs-CZ" sz="12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90117" name="Picture 5" descr="http://www.2n.cz/images/cms/produkt-prislusenstvi/full/2n-helios-ip-indoor-touch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920" t="10080" r="13481" b="11801"/>
          <a:stretch>
            <a:fillRect/>
          </a:stretch>
        </p:blipFill>
        <p:spPr bwMode="auto">
          <a:xfrm>
            <a:off x="107504" y="5085184"/>
            <a:ext cx="1256656" cy="865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0119" name="Picture 7" descr="http://www.2n.cz/images/cms/produkt-prislusenstvi/full/Telefon-GXV3175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31640" y="5445224"/>
            <a:ext cx="1520881" cy="1124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/>
              <a:t>Video</a:t>
            </a:r>
          </a:p>
        </p:txBody>
      </p:sp>
      <p:sp>
        <p:nvSpPr>
          <p:cNvPr id="20483" name="Zástupný symbol pro obsah 2"/>
          <p:cNvSpPr>
            <a:spLocks noGrp="1"/>
          </p:cNvSpPr>
          <p:nvPr>
            <p:ph idx="1"/>
          </p:nvPr>
        </p:nvSpPr>
        <p:spPr>
          <a:xfrm>
            <a:off x="3059833" y="1341438"/>
            <a:ext cx="5615856" cy="5111750"/>
          </a:xfrm>
        </p:spPr>
        <p:txBody>
          <a:bodyPr/>
          <a:lstStyle/>
          <a:p>
            <a:pPr eaLnBrk="1" hangingPunct="1">
              <a:spcAft>
                <a:spcPts val="1800"/>
              </a:spcAft>
            </a:pPr>
            <a:r>
              <a:rPr lang="en-US" dirty="0" smtClean="0"/>
              <a:t>ONVIF</a:t>
            </a:r>
            <a:r>
              <a:rPr lang="cs-CZ" dirty="0" smtClean="0"/>
              <a:t> podpora</a:t>
            </a:r>
            <a:endParaRPr lang="en-US" dirty="0" smtClean="0"/>
          </a:p>
          <a:p>
            <a:pPr lvl="1" eaLnBrk="1" hangingPunct="1">
              <a:spcAft>
                <a:spcPts val="1800"/>
              </a:spcAft>
            </a:pPr>
            <a:r>
              <a:rPr lang="cs-CZ" dirty="0" smtClean="0"/>
              <a:t>Pro integraci do VMS</a:t>
            </a:r>
            <a:endParaRPr lang="en-US" dirty="0" smtClean="0"/>
          </a:p>
          <a:p>
            <a:pPr eaLnBrk="1" hangingPunct="1">
              <a:spcAft>
                <a:spcPts val="1800"/>
              </a:spcAft>
            </a:pPr>
            <a:r>
              <a:rPr lang="en-US" dirty="0" smtClean="0"/>
              <a:t>PTZ </a:t>
            </a:r>
            <a:r>
              <a:rPr lang="cs-CZ" dirty="0" smtClean="0"/>
              <a:t>pro</a:t>
            </a:r>
            <a:r>
              <a:rPr lang="en-US" dirty="0" smtClean="0"/>
              <a:t> Helios IP Verso</a:t>
            </a:r>
          </a:p>
          <a:p>
            <a:pPr lvl="1" eaLnBrk="1" hangingPunct="1">
              <a:spcAft>
                <a:spcPts val="1800"/>
              </a:spcAft>
            </a:pPr>
            <a:r>
              <a:rPr lang="en-US" dirty="0" smtClean="0"/>
              <a:t>Zoom</a:t>
            </a:r>
            <a:r>
              <a:rPr lang="cs-CZ" dirty="0" smtClean="0"/>
              <a:t>ování v hovoru</a:t>
            </a:r>
            <a:endParaRPr lang="en-US" dirty="0" smtClean="0"/>
          </a:p>
          <a:p>
            <a:pPr eaLnBrk="1" hangingPunct="1">
              <a:spcAft>
                <a:spcPts val="1800"/>
              </a:spcAft>
            </a:pPr>
            <a:r>
              <a:rPr lang="en-US" dirty="0" smtClean="0"/>
              <a:t>Extern</a:t>
            </a:r>
            <a:r>
              <a:rPr lang="cs-CZ" dirty="0" smtClean="0"/>
              <a:t>í</a:t>
            </a:r>
            <a:r>
              <a:rPr lang="en-US" dirty="0" smtClean="0"/>
              <a:t> IP </a:t>
            </a:r>
            <a:r>
              <a:rPr lang="cs-CZ" dirty="0" smtClean="0"/>
              <a:t>kamera</a:t>
            </a:r>
            <a:endParaRPr lang="en-US" dirty="0" smtClean="0"/>
          </a:p>
          <a:p>
            <a:pPr lvl="1" eaLnBrk="1" hangingPunct="1">
              <a:spcAft>
                <a:spcPts val="1800"/>
              </a:spcAft>
            </a:pPr>
            <a:r>
              <a:rPr lang="cs-CZ" dirty="0" smtClean="0"/>
              <a:t>Pohled za roh</a:t>
            </a:r>
            <a:endParaRPr lang="en-US" dirty="0" smtClean="0"/>
          </a:p>
          <a:p>
            <a:pPr lvl="1" eaLnBrk="1" hangingPunct="1">
              <a:spcAft>
                <a:spcPts val="1800"/>
              </a:spcAft>
            </a:pPr>
            <a:r>
              <a:rPr lang="cs-CZ" dirty="0" err="1" smtClean="0"/>
              <a:t>Helios</a:t>
            </a:r>
            <a:r>
              <a:rPr lang="cs-CZ" dirty="0" smtClean="0"/>
              <a:t> IP může použít video z externí kamery</a:t>
            </a:r>
            <a:endParaRPr lang="en-US" dirty="0" smtClean="0"/>
          </a:p>
          <a:p>
            <a:pPr eaLnBrk="1" hangingPunct="1">
              <a:spcAft>
                <a:spcPts val="1800"/>
              </a:spcAft>
              <a:buFontTx/>
              <a:buNone/>
            </a:pPr>
            <a:endParaRPr lang="en-US" dirty="0" smtClean="0"/>
          </a:p>
        </p:txBody>
      </p:sp>
      <p:sp>
        <p:nvSpPr>
          <p:cNvPr id="2048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75463" y="6578600"/>
            <a:ext cx="1343025" cy="279400"/>
          </a:xfrm>
          <a:noFill/>
        </p:spPr>
        <p:txBody>
          <a:bodyPr/>
          <a:lstStyle/>
          <a:p>
            <a:pPr fontAlgn="base">
              <a:spcAft>
                <a:spcPct val="0"/>
              </a:spcAft>
            </a:pPr>
            <a:r>
              <a:rPr lang="en-US" b="1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www.2n.cz</a:t>
            </a:r>
            <a:endParaRPr lang="cs-CZ" b="1" smtClean="0">
              <a:solidFill>
                <a:schemeClr val="bg1"/>
              </a:solidFill>
              <a:latin typeface="Verdana" pitchFamily="34" charset="0"/>
              <a:cs typeface="Arial" pitchFamily="34" charset="0"/>
            </a:endParaRPr>
          </a:p>
        </p:txBody>
      </p:sp>
      <p:grpSp>
        <p:nvGrpSpPr>
          <p:cNvPr id="2" name="Skupina 7"/>
          <p:cNvGrpSpPr>
            <a:grpSpLocks/>
          </p:cNvGrpSpPr>
          <p:nvPr/>
        </p:nvGrpSpPr>
        <p:grpSpPr bwMode="auto">
          <a:xfrm rot="1134621">
            <a:off x="7204963" y="917023"/>
            <a:ext cx="1466850" cy="495300"/>
            <a:chOff x="6642994" y="178462"/>
            <a:chExt cx="1576778" cy="559224"/>
          </a:xfrm>
        </p:grpSpPr>
        <p:sp>
          <p:nvSpPr>
            <p:cNvPr id="8" name="Obdélník 7"/>
            <p:cNvSpPr/>
            <p:nvPr/>
          </p:nvSpPr>
          <p:spPr bwMode="auto">
            <a:xfrm>
              <a:off x="6642394" y="178258"/>
              <a:ext cx="1494867" cy="559224"/>
            </a:xfrm>
            <a:prstGeom prst="rect">
              <a:avLst/>
            </a:prstGeom>
            <a:ln w="381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marL="609600" indent="-609600">
                <a:lnSpc>
                  <a:spcPct val="80000"/>
                </a:lnSpc>
                <a:spcBef>
                  <a:spcPct val="20000"/>
                </a:spcBef>
                <a:buFont typeface="Wingdings" pitchFamily="2" charset="2"/>
                <a:buNone/>
                <a:defRPr/>
              </a:pPr>
              <a:endParaRPr lang="cs-CZ" sz="1600" dirty="0">
                <a:solidFill>
                  <a:srgbClr val="FF0000"/>
                </a:solidFill>
              </a:endParaRPr>
            </a:p>
          </p:txBody>
        </p:sp>
        <p:sp>
          <p:nvSpPr>
            <p:cNvPr id="20492" name="TextovéPole 6"/>
            <p:cNvSpPr txBox="1">
              <a:spLocks noChangeArrowheads="1"/>
            </p:cNvSpPr>
            <p:nvPr/>
          </p:nvSpPr>
          <p:spPr bwMode="auto">
            <a:xfrm>
              <a:off x="6703811" y="333193"/>
              <a:ext cx="1515961" cy="313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VIDEO </a:t>
              </a:r>
              <a:r>
                <a:rPr lang="cs-CZ" sz="1200" dirty="0" smtClean="0">
                  <a:solidFill>
                    <a:srgbClr val="FF0000"/>
                  </a:solidFill>
                </a:rPr>
                <a:t>LICENCE</a:t>
              </a:r>
              <a:endParaRPr lang="cs-CZ" sz="12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91138" name="Picture 2" descr="D:\HeliosIP\interoperability\onvif\Profile S\ONVIF_Icons_S_rgb_web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5733256"/>
            <a:ext cx="1921396" cy="781368"/>
          </a:xfrm>
          <a:prstGeom prst="rect">
            <a:avLst/>
          </a:prstGeom>
          <a:noFill/>
        </p:spPr>
      </p:pic>
      <p:pic>
        <p:nvPicPr>
          <p:cNvPr id="9113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88840"/>
            <a:ext cx="2353508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Seznam uživatelů</a:t>
            </a:r>
            <a:endParaRPr lang="en-GB" b="1" dirty="0" smtClean="0"/>
          </a:p>
        </p:txBody>
      </p:sp>
      <p:sp>
        <p:nvSpPr>
          <p:cNvPr id="22531" name="Zástupný symbol pro obsah 2"/>
          <p:cNvSpPr>
            <a:spLocks noGrp="1"/>
          </p:cNvSpPr>
          <p:nvPr>
            <p:ph idx="1"/>
          </p:nvPr>
        </p:nvSpPr>
        <p:spPr>
          <a:xfrm>
            <a:off x="3563888" y="1628775"/>
            <a:ext cx="4680000" cy="5038725"/>
          </a:xfrm>
        </p:spPr>
        <p:txBody>
          <a:bodyPr/>
          <a:lstStyle/>
          <a:p>
            <a:pPr>
              <a:spcAft>
                <a:spcPts val="3000"/>
              </a:spcAft>
            </a:pPr>
            <a:r>
              <a:rPr lang="en-GB" dirty="0" smtClean="0"/>
              <a:t>2000 </a:t>
            </a:r>
            <a:r>
              <a:rPr lang="cs-CZ" dirty="0" smtClean="0"/>
              <a:t>uživatelů</a:t>
            </a:r>
            <a:endParaRPr lang="en-GB" dirty="0" smtClean="0"/>
          </a:p>
          <a:p>
            <a:pPr>
              <a:spcAft>
                <a:spcPts val="3000"/>
              </a:spcAft>
            </a:pPr>
            <a:r>
              <a:rPr lang="cs-CZ" dirty="0" smtClean="0"/>
              <a:t>Tři čísla na uživatele</a:t>
            </a:r>
            <a:endParaRPr lang="en-GB" dirty="0" smtClean="0"/>
          </a:p>
          <a:p>
            <a:pPr>
              <a:spcAft>
                <a:spcPts val="3000"/>
              </a:spcAft>
            </a:pPr>
            <a:r>
              <a:rPr lang="cs-CZ" dirty="0" smtClean="0"/>
              <a:t>Cyklické vytáčení</a:t>
            </a:r>
            <a:endParaRPr lang="en-GB" dirty="0" smtClean="0"/>
          </a:p>
          <a:p>
            <a:pPr>
              <a:spcAft>
                <a:spcPts val="3000"/>
              </a:spcAft>
            </a:pPr>
            <a:r>
              <a:rPr lang="cs-CZ" dirty="0" smtClean="0"/>
              <a:t>Skupinové voláni uživatele</a:t>
            </a:r>
            <a:endParaRPr lang="en-GB" dirty="0" smtClean="0"/>
          </a:p>
          <a:p>
            <a:pPr>
              <a:spcAft>
                <a:spcPts val="3000"/>
              </a:spcAft>
            </a:pPr>
            <a:r>
              <a:rPr lang="cs-CZ" dirty="0" smtClean="0"/>
              <a:t>Náhradník</a:t>
            </a:r>
            <a:endParaRPr lang="en-GB" dirty="0" smtClean="0"/>
          </a:p>
        </p:txBody>
      </p:sp>
      <p:sp>
        <p:nvSpPr>
          <p:cNvPr id="22533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75463" y="6578600"/>
            <a:ext cx="1343025" cy="279400"/>
          </a:xfrm>
          <a:noFill/>
        </p:spPr>
        <p:txBody>
          <a:bodyPr/>
          <a:lstStyle/>
          <a:p>
            <a:pPr fontAlgn="base">
              <a:spcAft>
                <a:spcPct val="0"/>
              </a:spcAft>
            </a:pPr>
            <a:r>
              <a:rPr lang="en-US" b="1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www.2n.cz</a:t>
            </a:r>
            <a:endParaRPr lang="cs-CZ" b="1" smtClean="0">
              <a:solidFill>
                <a:schemeClr val="bg1"/>
              </a:solidFill>
              <a:latin typeface="Verdana" pitchFamily="34" charset="0"/>
              <a:cs typeface="Arial" pitchFamily="34" charset="0"/>
            </a:endParaRPr>
          </a:p>
        </p:txBody>
      </p:sp>
      <p:pic>
        <p:nvPicPr>
          <p:cNvPr id="2253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44824"/>
            <a:ext cx="2462113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3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5" y="1772816"/>
            <a:ext cx="2486976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dirty="0" smtClean="0"/>
              <a:t>Časové profily</a:t>
            </a:r>
          </a:p>
        </p:txBody>
      </p:sp>
      <p:sp>
        <p:nvSpPr>
          <p:cNvPr id="21507" name="Zástupný symbol pro obsah 2"/>
          <p:cNvSpPr>
            <a:spLocks noGrp="1"/>
          </p:cNvSpPr>
          <p:nvPr>
            <p:ph idx="1"/>
          </p:nvPr>
        </p:nvSpPr>
        <p:spPr>
          <a:xfrm>
            <a:off x="2771800" y="1772815"/>
            <a:ext cx="6048350" cy="4680373"/>
          </a:xfrm>
        </p:spPr>
        <p:txBody>
          <a:bodyPr/>
          <a:lstStyle/>
          <a:p>
            <a:pPr eaLnBrk="1" hangingPunct="1">
              <a:spcAft>
                <a:spcPts val="3000"/>
              </a:spcAft>
            </a:pPr>
            <a:r>
              <a:rPr lang="cs-CZ" dirty="0" smtClean="0"/>
              <a:t>Efektivnější řízení přístupu</a:t>
            </a:r>
            <a:endParaRPr lang="en-US" dirty="0" smtClean="0"/>
          </a:p>
          <a:p>
            <a:pPr eaLnBrk="1" hangingPunct="1">
              <a:spcAft>
                <a:spcPts val="3000"/>
              </a:spcAft>
            </a:pPr>
            <a:r>
              <a:rPr lang="cs-CZ" dirty="0" smtClean="0"/>
              <a:t>Použití vybraných funkcí podle týdenního kalendáře</a:t>
            </a:r>
            <a:endParaRPr lang="en-US" dirty="0" smtClean="0"/>
          </a:p>
          <a:p>
            <a:pPr eaLnBrk="1" hangingPunct="1">
              <a:spcAft>
                <a:spcPts val="3000"/>
              </a:spcAft>
            </a:pPr>
            <a:r>
              <a:rPr lang="cs-CZ" dirty="0" smtClean="0"/>
              <a:t>Funkčnost karty, přístupového kódu, telefonního čísla…</a:t>
            </a:r>
            <a:endParaRPr lang="en-US" dirty="0" smtClean="0"/>
          </a:p>
        </p:txBody>
      </p:sp>
      <p:sp>
        <p:nvSpPr>
          <p:cNvPr id="2150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75463" y="6578600"/>
            <a:ext cx="1343025" cy="279400"/>
          </a:xfrm>
          <a:noFill/>
        </p:spPr>
        <p:txBody>
          <a:bodyPr/>
          <a:lstStyle/>
          <a:p>
            <a:pPr fontAlgn="base">
              <a:spcAft>
                <a:spcPct val="0"/>
              </a:spcAft>
            </a:pPr>
            <a:r>
              <a:rPr lang="en-US" b="1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www.2n.cz</a:t>
            </a:r>
            <a:endParaRPr lang="cs-CZ" b="1" smtClean="0">
              <a:solidFill>
                <a:schemeClr val="bg1"/>
              </a:solidFill>
              <a:latin typeface="Verdana" pitchFamily="34" charset="0"/>
              <a:cs typeface="Arial" pitchFamily="34" charset="0"/>
            </a:endParaRPr>
          </a:p>
        </p:txBody>
      </p:sp>
      <p:pic>
        <p:nvPicPr>
          <p:cNvPr id="21512" name="Picture 8" descr="http://www.ikea.com/us/en/images/products/bravur-wall-clock__29234_PE116289_S4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9512" y="4725144"/>
            <a:ext cx="1368152" cy="1368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dirty="0" smtClean="0"/>
              <a:t>Řízení přístupu</a:t>
            </a:r>
            <a:endParaRPr lang="en-US" b="1" dirty="0" smtClean="0"/>
          </a:p>
        </p:txBody>
      </p:sp>
      <p:sp>
        <p:nvSpPr>
          <p:cNvPr id="25603" name="Zástupný symbol pro obsah 2"/>
          <p:cNvSpPr>
            <a:spLocks noGrp="1"/>
          </p:cNvSpPr>
          <p:nvPr>
            <p:ph idx="1"/>
          </p:nvPr>
        </p:nvSpPr>
        <p:spPr>
          <a:xfrm>
            <a:off x="3059113" y="1556792"/>
            <a:ext cx="5761037" cy="4968552"/>
          </a:xfrm>
        </p:spPr>
        <p:txBody>
          <a:bodyPr/>
          <a:lstStyle/>
          <a:p>
            <a:pPr eaLnBrk="1" hangingPunct="1">
              <a:spcAft>
                <a:spcPts val="1800"/>
              </a:spcAft>
            </a:pPr>
            <a:r>
              <a:rPr lang="en-US" dirty="0" smtClean="0"/>
              <a:t>Inter</a:t>
            </a:r>
            <a:r>
              <a:rPr lang="cs-CZ" dirty="0" smtClean="0"/>
              <a:t>kom ovládá zámek</a:t>
            </a:r>
            <a:endParaRPr lang="en-US" dirty="0" smtClean="0"/>
          </a:p>
          <a:p>
            <a:pPr lvl="1" eaLnBrk="1" hangingPunct="1">
              <a:spcAft>
                <a:spcPts val="1800"/>
              </a:spcAft>
            </a:pPr>
            <a:r>
              <a:rPr lang="cs-CZ" dirty="0" smtClean="0"/>
              <a:t>Identifikace kódem, kartou, biometrií (přes </a:t>
            </a:r>
            <a:r>
              <a:rPr lang="cs-CZ" dirty="0" err="1" smtClean="0"/>
              <a:t>Wiegand</a:t>
            </a:r>
            <a:r>
              <a:rPr lang="cs-CZ" dirty="0" smtClean="0"/>
              <a:t>) – také vícenásobná identifikace</a:t>
            </a:r>
            <a:endParaRPr lang="en-US" dirty="0" smtClean="0"/>
          </a:p>
          <a:p>
            <a:pPr eaLnBrk="1" hangingPunct="1">
              <a:spcAft>
                <a:spcPts val="1800"/>
              </a:spcAft>
            </a:pPr>
            <a:r>
              <a:rPr lang="cs-CZ" dirty="0" smtClean="0"/>
              <a:t>Více nezávislých elektrických výstupů</a:t>
            </a:r>
            <a:endParaRPr lang="en-US" dirty="0" smtClean="0"/>
          </a:p>
          <a:p>
            <a:pPr eaLnBrk="1" hangingPunct="1">
              <a:spcAft>
                <a:spcPts val="1800"/>
              </a:spcAft>
            </a:pPr>
            <a:r>
              <a:rPr lang="cs-CZ" dirty="0" smtClean="0"/>
              <a:t>Funkce nezávislá od připojení k síti/serveru</a:t>
            </a:r>
            <a:endParaRPr lang="en-US" dirty="0" smtClean="0"/>
          </a:p>
        </p:txBody>
      </p:sp>
      <p:cxnSp>
        <p:nvCxnSpPr>
          <p:cNvPr id="25605" name="Přímá spojovací čára 8"/>
          <p:cNvCxnSpPr>
            <a:cxnSpLocks noChangeShapeType="1"/>
          </p:cNvCxnSpPr>
          <p:nvPr/>
        </p:nvCxnSpPr>
        <p:spPr bwMode="auto">
          <a:xfrm>
            <a:off x="2843213" y="5949950"/>
            <a:ext cx="1296987" cy="0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  <p:sp>
        <p:nvSpPr>
          <p:cNvPr id="2560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75463" y="6578600"/>
            <a:ext cx="1343025" cy="279400"/>
          </a:xfrm>
          <a:noFill/>
        </p:spPr>
        <p:txBody>
          <a:bodyPr/>
          <a:lstStyle/>
          <a:p>
            <a:pPr fontAlgn="base">
              <a:spcAft>
                <a:spcPct val="0"/>
              </a:spcAft>
            </a:pPr>
            <a:r>
              <a:rPr lang="en-US" b="1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www.2n.cz</a:t>
            </a:r>
            <a:endParaRPr lang="cs-CZ" b="1" smtClean="0">
              <a:solidFill>
                <a:schemeClr val="bg1"/>
              </a:solidFill>
              <a:latin typeface="Verdana" pitchFamily="34" charset="0"/>
              <a:cs typeface="Arial" pitchFamily="34" charset="0"/>
            </a:endParaRPr>
          </a:p>
        </p:txBody>
      </p:sp>
      <p:pic>
        <p:nvPicPr>
          <p:cNvPr id="25610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060848"/>
            <a:ext cx="2495192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Obrázek 3" descr="LR_2N Helios_IP_front_MENU_EN_CTECKA_01.jpg"/>
          <p:cNvPicPr>
            <a:picLocks noChangeAspect="1"/>
          </p:cNvPicPr>
          <p:nvPr/>
        </p:nvPicPr>
        <p:blipFill>
          <a:blip r:embed="rId4" cstate="print"/>
          <a:srcRect l="18608" t="9052" r="21747" b="9052"/>
          <a:stretch>
            <a:fillRect/>
          </a:stretch>
        </p:blipFill>
        <p:spPr bwMode="auto">
          <a:xfrm>
            <a:off x="467544" y="5013176"/>
            <a:ext cx="647700" cy="1330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609" name="Picture 9" descr="R:\Marketing\PRO OBCHODNÍKY\PRODUKTY - VŠE\2N® Helios IP Force\Photos\Helios IP Force\LR\LQ_2N Helios_Force_2Buttons_Front_Frame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211" t="10499" r="16958" b="11690"/>
          <a:stretch>
            <a:fillRect/>
          </a:stretch>
        </p:blipFill>
        <p:spPr bwMode="auto">
          <a:xfrm>
            <a:off x="1331640" y="5013176"/>
            <a:ext cx="793131" cy="1368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C:\!!!!!SDILENE!!!!!\27.02.12\JPG EN\05_world_en_text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TextovéPole 3"/>
          <p:cNvSpPr txBox="1">
            <a:spLocks noChangeArrowheads="1"/>
          </p:cNvSpPr>
          <p:nvPr/>
        </p:nvSpPr>
        <p:spPr bwMode="auto">
          <a:xfrm>
            <a:off x="468313" y="796925"/>
            <a:ext cx="42481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340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JSME TU PRO VÁS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44824"/>
            <a:ext cx="2201600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dirty="0" smtClean="0"/>
              <a:t>Čtečka karet</a:t>
            </a:r>
            <a:endParaRPr lang="en-US" b="1" dirty="0" smtClean="0"/>
          </a:p>
        </p:txBody>
      </p:sp>
      <p:sp>
        <p:nvSpPr>
          <p:cNvPr id="25603" name="Zástupný symbol pro obsah 2"/>
          <p:cNvSpPr>
            <a:spLocks noGrp="1"/>
          </p:cNvSpPr>
          <p:nvPr>
            <p:ph idx="1"/>
          </p:nvPr>
        </p:nvSpPr>
        <p:spPr>
          <a:xfrm>
            <a:off x="3059113" y="1556792"/>
            <a:ext cx="5833367" cy="4968552"/>
          </a:xfrm>
        </p:spPr>
        <p:txBody>
          <a:bodyPr/>
          <a:lstStyle/>
          <a:p>
            <a:pPr eaLnBrk="1" hangingPunct="1">
              <a:spcAft>
                <a:spcPts val="1200"/>
              </a:spcAft>
            </a:pPr>
            <a:r>
              <a:rPr lang="cs-CZ" dirty="0" smtClean="0"/>
              <a:t>Vestavěná v </a:t>
            </a:r>
            <a:r>
              <a:rPr lang="cs-CZ" dirty="0" err="1" smtClean="0"/>
              <a:t>Helios</a:t>
            </a:r>
            <a:r>
              <a:rPr lang="cs-CZ" dirty="0" smtClean="0"/>
              <a:t> IP</a:t>
            </a:r>
            <a:endParaRPr lang="en-US" dirty="0" smtClean="0"/>
          </a:p>
          <a:p>
            <a:pPr lvl="1" eaLnBrk="1" hangingPunct="1">
              <a:spcAft>
                <a:spcPts val="1200"/>
              </a:spcAft>
            </a:pPr>
            <a:r>
              <a:rPr lang="cs-CZ" dirty="0" smtClean="0"/>
              <a:t>Všechny modely</a:t>
            </a:r>
            <a:r>
              <a:rPr lang="en-US" dirty="0" smtClean="0"/>
              <a:t> </a:t>
            </a:r>
            <a:r>
              <a:rPr lang="en-US" dirty="0" err="1" smtClean="0"/>
              <a:t>Vario</a:t>
            </a:r>
            <a:r>
              <a:rPr lang="cs-CZ" dirty="0" smtClean="0"/>
              <a:t> a </a:t>
            </a:r>
            <a:r>
              <a:rPr lang="cs-CZ" dirty="0" err="1" smtClean="0"/>
              <a:t>Verso</a:t>
            </a:r>
            <a:r>
              <a:rPr lang="en-US" dirty="0" smtClean="0"/>
              <a:t>, </a:t>
            </a:r>
            <a:r>
              <a:rPr lang="cs-CZ" dirty="0" smtClean="0"/>
              <a:t>vybrané modely</a:t>
            </a:r>
            <a:r>
              <a:rPr lang="en-US" dirty="0" smtClean="0"/>
              <a:t> Force</a:t>
            </a:r>
          </a:p>
          <a:p>
            <a:pPr eaLnBrk="1" hangingPunct="1">
              <a:spcAft>
                <a:spcPts val="1200"/>
              </a:spcAft>
            </a:pPr>
            <a:r>
              <a:rPr lang="en-US" dirty="0" smtClean="0"/>
              <a:t>125kHz</a:t>
            </a:r>
          </a:p>
          <a:p>
            <a:pPr lvl="1" eaLnBrk="1" hangingPunct="1">
              <a:spcAft>
                <a:spcPts val="1200"/>
              </a:spcAft>
            </a:pPr>
            <a:r>
              <a:rPr lang="en-US" dirty="0" err="1" smtClean="0"/>
              <a:t>EMarine</a:t>
            </a:r>
            <a:r>
              <a:rPr lang="en-US" dirty="0" smtClean="0"/>
              <a:t>, HID Proximity</a:t>
            </a:r>
          </a:p>
          <a:p>
            <a:pPr eaLnBrk="1" hangingPunct="1">
              <a:spcAft>
                <a:spcPts val="1200"/>
              </a:spcAft>
            </a:pPr>
            <a:r>
              <a:rPr lang="en-US" dirty="0" smtClean="0"/>
              <a:t>13.56MHz</a:t>
            </a:r>
          </a:p>
          <a:p>
            <a:pPr lvl="1" eaLnBrk="1" hangingPunct="1">
              <a:spcAft>
                <a:spcPts val="1200"/>
              </a:spcAft>
            </a:pPr>
            <a:r>
              <a:rPr lang="en-US" dirty="0" err="1" smtClean="0"/>
              <a:t>iClass</a:t>
            </a:r>
            <a:r>
              <a:rPr lang="en-US" dirty="0" smtClean="0"/>
              <a:t>, </a:t>
            </a:r>
            <a:r>
              <a:rPr lang="en-US" dirty="0" err="1" smtClean="0"/>
              <a:t>Mifare</a:t>
            </a:r>
            <a:r>
              <a:rPr lang="en-US" dirty="0" smtClean="0"/>
              <a:t>, </a:t>
            </a:r>
            <a:r>
              <a:rPr lang="en-US" dirty="0" err="1" smtClean="0"/>
              <a:t>DESFire</a:t>
            </a:r>
            <a:r>
              <a:rPr lang="en-US" dirty="0" smtClean="0"/>
              <a:t>…</a:t>
            </a:r>
          </a:p>
          <a:p>
            <a:pPr eaLnBrk="1" hangingPunct="1">
              <a:spcAft>
                <a:spcPts val="1200"/>
              </a:spcAft>
            </a:pPr>
            <a:r>
              <a:rPr lang="cs-CZ" dirty="0" smtClean="0"/>
              <a:t>Přídavná rozhraní</a:t>
            </a:r>
            <a:endParaRPr lang="en-US" dirty="0" smtClean="0"/>
          </a:p>
        </p:txBody>
      </p:sp>
      <p:cxnSp>
        <p:nvCxnSpPr>
          <p:cNvPr id="25605" name="Přímá spojovací čára 8"/>
          <p:cNvCxnSpPr>
            <a:cxnSpLocks noChangeShapeType="1"/>
          </p:cNvCxnSpPr>
          <p:nvPr/>
        </p:nvCxnSpPr>
        <p:spPr bwMode="auto">
          <a:xfrm>
            <a:off x="2843213" y="5949950"/>
            <a:ext cx="1296987" cy="0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  <p:sp>
        <p:nvSpPr>
          <p:cNvPr id="2560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75463" y="6578600"/>
            <a:ext cx="1343025" cy="279400"/>
          </a:xfrm>
          <a:noFill/>
        </p:spPr>
        <p:txBody>
          <a:bodyPr/>
          <a:lstStyle/>
          <a:p>
            <a:pPr fontAlgn="base">
              <a:spcAft>
                <a:spcPct val="0"/>
              </a:spcAft>
            </a:pPr>
            <a:r>
              <a:rPr lang="en-US" b="1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www.2n.cz</a:t>
            </a:r>
            <a:endParaRPr lang="cs-CZ" b="1" smtClean="0">
              <a:solidFill>
                <a:schemeClr val="bg1"/>
              </a:solidFill>
              <a:latin typeface="Verdana" pitchFamily="34" charset="0"/>
              <a:cs typeface="Arial" pitchFamily="34" charset="0"/>
            </a:endParaRPr>
          </a:p>
        </p:txBody>
      </p:sp>
      <p:pic>
        <p:nvPicPr>
          <p:cNvPr id="14" name="Obrázek 3" descr="LR_2N Helios_IP_front_MENU_EN_CTECKA_01.jpg"/>
          <p:cNvPicPr>
            <a:picLocks noChangeAspect="1"/>
          </p:cNvPicPr>
          <p:nvPr/>
        </p:nvPicPr>
        <p:blipFill>
          <a:blip r:embed="rId4" cstate="print"/>
          <a:srcRect l="18608" t="9052" r="21747" b="9052"/>
          <a:stretch>
            <a:fillRect/>
          </a:stretch>
        </p:blipFill>
        <p:spPr bwMode="auto">
          <a:xfrm>
            <a:off x="467544" y="5229200"/>
            <a:ext cx="647700" cy="1330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609" name="Picture 9" descr="R:\Marketing\PRO OBCHODNÍKY\PRODUKTY - VŠE\2N® Helios IP Force\Photos\Helios IP Force\LR\LQ_2N Helios_Force_2Buttons_Front_Frame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211" t="10499" r="16958" b="11690"/>
          <a:stretch>
            <a:fillRect/>
          </a:stretch>
        </p:blipFill>
        <p:spPr bwMode="auto">
          <a:xfrm>
            <a:off x="1331640" y="5229200"/>
            <a:ext cx="793131" cy="1368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dirty="0" smtClean="0"/>
              <a:t>Nastavení zámků</a:t>
            </a:r>
          </a:p>
        </p:txBody>
      </p:sp>
      <p:sp>
        <p:nvSpPr>
          <p:cNvPr id="27651" name="Zástupný symbol pro obsah 8"/>
          <p:cNvSpPr>
            <a:spLocks noGrp="1"/>
          </p:cNvSpPr>
          <p:nvPr>
            <p:ph sz="half" idx="2"/>
          </p:nvPr>
        </p:nvSpPr>
        <p:spPr>
          <a:xfrm>
            <a:off x="2627784" y="1700213"/>
            <a:ext cx="6192688" cy="4608512"/>
          </a:xfrm>
        </p:spPr>
        <p:txBody>
          <a:bodyPr/>
          <a:lstStyle/>
          <a:p>
            <a:pPr eaLnBrk="1" hangingPunct="1">
              <a:spcAft>
                <a:spcPts val="1200"/>
              </a:spcAft>
            </a:pPr>
            <a:r>
              <a:rPr lang="cs-CZ" dirty="0" smtClean="0">
                <a:solidFill>
                  <a:schemeClr val="tx1"/>
                </a:solidFill>
              </a:rPr>
              <a:t>Samostatné nastavení 4 zámků</a:t>
            </a:r>
            <a:endParaRPr lang="en-US" dirty="0" smtClean="0">
              <a:solidFill>
                <a:schemeClr val="tx1"/>
              </a:solidFill>
            </a:endParaRPr>
          </a:p>
          <a:p>
            <a:pPr eaLnBrk="1" hangingPunct="1">
              <a:spcAft>
                <a:spcPts val="1200"/>
              </a:spcAft>
            </a:pPr>
            <a:r>
              <a:rPr lang="cs-CZ" dirty="0" smtClean="0">
                <a:solidFill>
                  <a:schemeClr val="tx1"/>
                </a:solidFill>
              </a:rPr>
              <a:t>Časové profily pro zámky</a:t>
            </a:r>
            <a:endParaRPr lang="en-US" dirty="0" smtClean="0">
              <a:solidFill>
                <a:schemeClr val="tx1"/>
              </a:solidFill>
            </a:endParaRPr>
          </a:p>
          <a:p>
            <a:pPr eaLnBrk="1" hangingPunct="1">
              <a:spcAft>
                <a:spcPts val="1200"/>
              </a:spcAft>
            </a:pPr>
            <a:r>
              <a:rPr lang="cs-CZ" dirty="0" smtClean="0">
                <a:solidFill>
                  <a:schemeClr val="tx1"/>
                </a:solidFill>
              </a:rPr>
              <a:t>Synchronizace zámků</a:t>
            </a:r>
            <a:endParaRPr lang="en-US" dirty="0" smtClean="0">
              <a:solidFill>
                <a:schemeClr val="tx1"/>
              </a:solidFill>
            </a:endParaRPr>
          </a:p>
          <a:p>
            <a:pPr eaLnBrk="1" hangingPunct="1">
              <a:spcAft>
                <a:spcPts val="1200"/>
              </a:spcAft>
            </a:pPr>
            <a:r>
              <a:rPr lang="cs-CZ" dirty="0" smtClean="0">
                <a:solidFill>
                  <a:schemeClr val="tx1"/>
                </a:solidFill>
              </a:rPr>
              <a:t>Aktivace hovorem</a:t>
            </a:r>
            <a:endParaRPr lang="en-US" dirty="0" smtClean="0">
              <a:solidFill>
                <a:schemeClr val="tx1"/>
              </a:solidFill>
            </a:endParaRPr>
          </a:p>
          <a:p>
            <a:pPr eaLnBrk="1" hangingPunct="1">
              <a:spcAft>
                <a:spcPts val="1200"/>
              </a:spcAft>
            </a:pPr>
            <a:r>
              <a:rPr lang="cs-CZ" dirty="0" smtClean="0">
                <a:solidFill>
                  <a:schemeClr val="tx1"/>
                </a:solidFill>
              </a:rPr>
              <a:t>Posílání </a:t>
            </a:r>
            <a:r>
              <a:rPr lang="en-US" dirty="0" smtClean="0">
                <a:solidFill>
                  <a:schemeClr val="tx1"/>
                </a:solidFill>
              </a:rPr>
              <a:t>HTTP </a:t>
            </a:r>
            <a:r>
              <a:rPr lang="cs-CZ" dirty="0" smtClean="0">
                <a:solidFill>
                  <a:schemeClr val="tx1"/>
                </a:solidFill>
              </a:rPr>
              <a:t>příkazů</a:t>
            </a:r>
            <a:endParaRPr lang="en-US" dirty="0" smtClean="0">
              <a:solidFill>
                <a:schemeClr val="tx1"/>
              </a:solidFill>
            </a:endParaRPr>
          </a:p>
          <a:p>
            <a:pPr eaLnBrk="1" hangingPunct="1">
              <a:spcAft>
                <a:spcPts val="1200"/>
              </a:spcAft>
            </a:pPr>
            <a:r>
              <a:rPr lang="cs-CZ" dirty="0" smtClean="0">
                <a:solidFill>
                  <a:schemeClr val="tx1"/>
                </a:solidFill>
              </a:rPr>
              <a:t>Vzdálení ovládání přes</a:t>
            </a:r>
            <a:r>
              <a:rPr lang="en-US" dirty="0" smtClean="0">
                <a:solidFill>
                  <a:schemeClr val="tx1"/>
                </a:solidFill>
              </a:rPr>
              <a:t> HTTP</a:t>
            </a:r>
          </a:p>
          <a:p>
            <a:pPr eaLnBrk="1" hangingPunct="1">
              <a:spcAft>
                <a:spcPts val="1200"/>
              </a:spcAft>
            </a:pPr>
            <a:r>
              <a:rPr lang="en-US" dirty="0" err="1" smtClean="0">
                <a:solidFill>
                  <a:schemeClr val="tx1"/>
                </a:solidFill>
              </a:rPr>
              <a:t>Monostab</a:t>
            </a:r>
            <a:r>
              <a:rPr lang="cs-CZ" dirty="0" err="1" smtClean="0">
                <a:solidFill>
                  <a:schemeClr val="tx1"/>
                </a:solidFill>
              </a:rPr>
              <a:t>ilní</a:t>
            </a:r>
            <a:r>
              <a:rPr lang="en-US" dirty="0" smtClean="0">
                <a:solidFill>
                  <a:schemeClr val="tx1"/>
                </a:solidFill>
              </a:rPr>
              <a:t> / </a:t>
            </a:r>
            <a:r>
              <a:rPr lang="en-US" dirty="0" err="1" smtClean="0">
                <a:solidFill>
                  <a:schemeClr val="tx1"/>
                </a:solidFill>
              </a:rPr>
              <a:t>bistab</a:t>
            </a:r>
            <a:r>
              <a:rPr lang="cs-CZ" dirty="0" err="1" smtClean="0">
                <a:solidFill>
                  <a:schemeClr val="tx1"/>
                </a:solidFill>
              </a:rPr>
              <a:t>ilní</a:t>
            </a:r>
            <a:r>
              <a:rPr lang="en-US" dirty="0" smtClean="0">
                <a:solidFill>
                  <a:schemeClr val="tx1"/>
                </a:solidFill>
              </a:rPr>
              <a:t> m</a:t>
            </a:r>
            <a:r>
              <a:rPr lang="cs-CZ" dirty="0" smtClean="0">
                <a:solidFill>
                  <a:schemeClr val="tx1"/>
                </a:solidFill>
              </a:rPr>
              <a:t>ód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27653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75463" y="6578600"/>
            <a:ext cx="1343025" cy="279400"/>
          </a:xfrm>
          <a:noFill/>
        </p:spPr>
        <p:txBody>
          <a:bodyPr/>
          <a:lstStyle/>
          <a:p>
            <a:pPr fontAlgn="base">
              <a:spcAft>
                <a:spcPct val="0"/>
              </a:spcAft>
            </a:pPr>
            <a:r>
              <a:rPr lang="en-US" b="1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www.2n.cz</a:t>
            </a:r>
            <a:endParaRPr lang="cs-CZ" b="1" smtClean="0">
              <a:solidFill>
                <a:schemeClr val="bg1"/>
              </a:solidFill>
              <a:latin typeface="Verdana" pitchFamily="34" charset="0"/>
              <a:cs typeface="Arial" pitchFamily="34" charset="0"/>
            </a:endParaRPr>
          </a:p>
        </p:txBody>
      </p:sp>
      <p:grpSp>
        <p:nvGrpSpPr>
          <p:cNvPr id="27654" name="Skupina 4"/>
          <p:cNvGrpSpPr>
            <a:grpSpLocks/>
          </p:cNvGrpSpPr>
          <p:nvPr/>
        </p:nvGrpSpPr>
        <p:grpSpPr bwMode="auto">
          <a:xfrm rot="1134621">
            <a:off x="6859588" y="425450"/>
            <a:ext cx="2251075" cy="646113"/>
            <a:chOff x="6637002" y="151872"/>
            <a:chExt cx="2418027" cy="730900"/>
          </a:xfrm>
        </p:grpSpPr>
        <p:sp>
          <p:nvSpPr>
            <p:cNvPr id="10" name="Obdélník 9"/>
            <p:cNvSpPr/>
            <p:nvPr/>
          </p:nvSpPr>
          <p:spPr bwMode="auto">
            <a:xfrm>
              <a:off x="6630509" y="168242"/>
              <a:ext cx="2158831" cy="648292"/>
            </a:xfrm>
            <a:prstGeom prst="rect">
              <a:avLst/>
            </a:prstGeom>
            <a:ln w="381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marL="609600" indent="-609600">
                <a:lnSpc>
                  <a:spcPct val="80000"/>
                </a:lnSpc>
                <a:spcBef>
                  <a:spcPct val="20000"/>
                </a:spcBef>
                <a:buFont typeface="Wingdings" pitchFamily="2" charset="2"/>
                <a:buNone/>
                <a:defRPr/>
              </a:pPr>
              <a:endParaRPr lang="cs-CZ" sz="1600" dirty="0">
                <a:solidFill>
                  <a:srgbClr val="FF0000"/>
                </a:solidFill>
              </a:endParaRPr>
            </a:p>
          </p:txBody>
        </p:sp>
        <p:sp>
          <p:nvSpPr>
            <p:cNvPr id="27656" name="TextovéPole 6"/>
            <p:cNvSpPr txBox="1">
              <a:spLocks noChangeArrowheads="1"/>
            </p:cNvSpPr>
            <p:nvPr/>
          </p:nvSpPr>
          <p:spPr bwMode="auto">
            <a:xfrm>
              <a:off x="6703814" y="151872"/>
              <a:ext cx="2351215" cy="730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INTEGRATION</a:t>
              </a:r>
              <a:r>
                <a:rPr lang="cs-CZ" dirty="0">
                  <a:solidFill>
                    <a:srgbClr val="FF0000"/>
                  </a:solidFill>
                </a:rPr>
                <a:t> </a:t>
              </a:r>
              <a:r>
                <a:rPr lang="cs-CZ" dirty="0" smtClean="0">
                  <a:solidFill>
                    <a:srgbClr val="FF0000"/>
                  </a:solidFill>
                </a:rPr>
                <a:t>LICENCE</a:t>
              </a:r>
              <a:endParaRPr lang="cs-CZ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7658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44824"/>
            <a:ext cx="2534682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180062"/>
            <a:ext cx="1428032" cy="167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err="1" smtClean="0"/>
              <a:t>Wiegand</a:t>
            </a:r>
            <a:r>
              <a:rPr lang="en-US" b="1" dirty="0" smtClean="0"/>
              <a:t> </a:t>
            </a:r>
            <a:r>
              <a:rPr lang="cs-CZ" b="1" dirty="0" smtClean="0"/>
              <a:t>rozhraní</a:t>
            </a:r>
            <a:endParaRPr lang="en-US" b="1" dirty="0" smtClean="0"/>
          </a:p>
        </p:txBody>
      </p:sp>
      <p:sp>
        <p:nvSpPr>
          <p:cNvPr id="26627" name="Zástupný symbol pro obsah 2"/>
          <p:cNvSpPr>
            <a:spLocks noGrp="1"/>
          </p:cNvSpPr>
          <p:nvPr>
            <p:ph idx="1"/>
          </p:nvPr>
        </p:nvSpPr>
        <p:spPr>
          <a:xfrm>
            <a:off x="2627785" y="1772816"/>
            <a:ext cx="6192366" cy="3888432"/>
          </a:xfrm>
        </p:spPr>
        <p:txBody>
          <a:bodyPr/>
          <a:lstStyle/>
          <a:p>
            <a:pPr eaLnBrk="1" hangingPunct="1">
              <a:spcAft>
                <a:spcPts val="1800"/>
              </a:spcAft>
            </a:pPr>
            <a:r>
              <a:rPr lang="cs-CZ" dirty="0" smtClean="0"/>
              <a:t>Pro další možnosti identifikace</a:t>
            </a:r>
            <a:endParaRPr lang="en-US" dirty="0" smtClean="0"/>
          </a:p>
          <a:p>
            <a:pPr eaLnBrk="1" hangingPunct="1">
              <a:spcAft>
                <a:spcPts val="1800"/>
              </a:spcAft>
            </a:pPr>
            <a:r>
              <a:rPr lang="cs-CZ" dirty="0" err="1" smtClean="0"/>
              <a:t>Propietarní</a:t>
            </a:r>
            <a:r>
              <a:rPr lang="cs-CZ" dirty="0" smtClean="0"/>
              <a:t> systémy, otisky prstů, </a:t>
            </a:r>
            <a:r>
              <a:rPr lang="cs-CZ" dirty="0" err="1" smtClean="0"/>
              <a:t>skeny</a:t>
            </a:r>
            <a:r>
              <a:rPr lang="cs-CZ" dirty="0" smtClean="0"/>
              <a:t> sítnice oka</a:t>
            </a:r>
            <a:endParaRPr lang="en-US" dirty="0" smtClean="0"/>
          </a:p>
          <a:p>
            <a:pPr eaLnBrk="1" hangingPunct="1">
              <a:spcAft>
                <a:spcPts val="1800"/>
              </a:spcAft>
            </a:pPr>
            <a:r>
              <a:rPr lang="en-US" dirty="0" smtClean="0"/>
              <a:t>Helios IP </a:t>
            </a:r>
            <a:r>
              <a:rPr lang="cs-CZ" dirty="0" smtClean="0"/>
              <a:t>jako čtečka pro jiné přístupové systémy</a:t>
            </a:r>
            <a:endParaRPr lang="en-US" dirty="0" smtClean="0"/>
          </a:p>
          <a:p>
            <a:pPr eaLnBrk="1" hangingPunct="1">
              <a:spcAft>
                <a:spcPts val="1800"/>
              </a:spcAft>
            </a:pPr>
            <a:r>
              <a:rPr lang="cs-CZ" dirty="0" smtClean="0"/>
              <a:t>Dostupné pro</a:t>
            </a:r>
            <a:r>
              <a:rPr lang="en-US" dirty="0" smtClean="0"/>
              <a:t> </a:t>
            </a:r>
            <a:r>
              <a:rPr lang="en-US" dirty="0" err="1" smtClean="0"/>
              <a:t>Vario</a:t>
            </a:r>
            <a:r>
              <a:rPr lang="en-US" dirty="0" smtClean="0"/>
              <a:t>, Force a Verso</a:t>
            </a:r>
          </a:p>
        </p:txBody>
      </p:sp>
      <p:pic>
        <p:nvPicPr>
          <p:cNvPr id="26630" name="Picture 6" descr="D:\HeliosIP\HIP Family.png"/>
          <p:cNvPicPr>
            <a:picLocks noChangeAspect="1" noChangeArrowheads="1"/>
          </p:cNvPicPr>
          <p:nvPr/>
        </p:nvPicPr>
        <p:blipFill>
          <a:blip r:embed="rId3" cstate="print"/>
          <a:srcRect l="69981" r="15736"/>
          <a:stretch>
            <a:fillRect/>
          </a:stretch>
        </p:blipFill>
        <p:spPr bwMode="auto">
          <a:xfrm>
            <a:off x="251520" y="2060848"/>
            <a:ext cx="900112" cy="144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7"/>
          <p:cNvPicPr>
            <a:picLocks noChangeAspect="1" noChangeArrowheads="1"/>
          </p:cNvPicPr>
          <p:nvPr/>
        </p:nvPicPr>
        <p:blipFill>
          <a:blip r:embed="rId4" cstate="print"/>
          <a:srcRect l="24174" t="19479" r="24174" b="14783"/>
          <a:stretch>
            <a:fillRect/>
          </a:stretch>
        </p:blipFill>
        <p:spPr bwMode="auto">
          <a:xfrm>
            <a:off x="179512" y="4581128"/>
            <a:ext cx="1244600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6632" name="Přímá spojovací čára 8"/>
          <p:cNvCxnSpPr>
            <a:cxnSpLocks noChangeShapeType="1"/>
          </p:cNvCxnSpPr>
          <p:nvPr/>
        </p:nvCxnSpPr>
        <p:spPr bwMode="auto">
          <a:xfrm>
            <a:off x="2843213" y="5949950"/>
            <a:ext cx="1296987" cy="0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  <p:cxnSp>
        <p:nvCxnSpPr>
          <p:cNvPr id="26633" name="Přímá spojovací čára 11"/>
          <p:cNvCxnSpPr>
            <a:cxnSpLocks noChangeShapeType="1"/>
          </p:cNvCxnSpPr>
          <p:nvPr/>
        </p:nvCxnSpPr>
        <p:spPr bwMode="auto">
          <a:xfrm>
            <a:off x="683568" y="3573016"/>
            <a:ext cx="0" cy="1004936"/>
          </a:xfrm>
          <a:prstGeom prst="line">
            <a:avLst/>
          </a:prstGeom>
          <a:noFill/>
          <a:ln w="25400" algn="ctr">
            <a:solidFill>
              <a:schemeClr val="tx1"/>
            </a:solidFill>
            <a:prstDash val="sysDash"/>
            <a:round/>
            <a:headEnd/>
            <a:tailEnd/>
          </a:ln>
        </p:spPr>
      </p:cxnSp>
      <p:sp>
        <p:nvSpPr>
          <p:cNvPr id="2663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75463" y="6578600"/>
            <a:ext cx="1343025" cy="279400"/>
          </a:xfrm>
          <a:noFill/>
        </p:spPr>
        <p:txBody>
          <a:bodyPr/>
          <a:lstStyle/>
          <a:p>
            <a:pPr fontAlgn="base">
              <a:spcAft>
                <a:spcPct val="0"/>
              </a:spcAft>
            </a:pPr>
            <a:r>
              <a:rPr lang="en-US" b="1" dirty="0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www.2n.cz</a:t>
            </a:r>
            <a:endParaRPr lang="cs-CZ" b="1" dirty="0" smtClean="0">
              <a:solidFill>
                <a:schemeClr val="bg1"/>
              </a:solidFill>
              <a:latin typeface="Verdana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Logování událostí</a:t>
            </a:r>
          </a:p>
        </p:txBody>
      </p:sp>
      <p:sp>
        <p:nvSpPr>
          <p:cNvPr id="32771" name="Zástupný symbol pro obsah 2"/>
          <p:cNvSpPr>
            <a:spLocks noGrp="1"/>
          </p:cNvSpPr>
          <p:nvPr>
            <p:ph idx="1"/>
          </p:nvPr>
        </p:nvSpPr>
        <p:spPr>
          <a:xfrm>
            <a:off x="2987824" y="1700213"/>
            <a:ext cx="5688632" cy="4425950"/>
          </a:xfrm>
        </p:spPr>
        <p:txBody>
          <a:bodyPr/>
          <a:lstStyle/>
          <a:p>
            <a:pPr marL="0" indent="4763">
              <a:buNone/>
              <a:defRPr/>
            </a:pPr>
            <a:r>
              <a:rPr lang="cs-CZ" dirty="0" smtClean="0"/>
              <a:t>Všechny události na </a:t>
            </a:r>
            <a:r>
              <a:rPr lang="cs-CZ" dirty="0" err="1" smtClean="0"/>
              <a:t>interkomu</a:t>
            </a:r>
            <a:r>
              <a:rPr lang="cs-CZ" dirty="0" smtClean="0"/>
              <a:t> jsou logovány</a:t>
            </a:r>
          </a:p>
          <a:p>
            <a:pPr marL="0" indent="0">
              <a:buFontTx/>
              <a:buNone/>
              <a:defRPr/>
            </a:pPr>
            <a:endParaRPr lang="en-US" sz="1800" b="1" dirty="0" smtClean="0">
              <a:solidFill>
                <a:srgbClr val="298FCD"/>
              </a:solidFill>
              <a:ea typeface="Verdana" pitchFamily="34" charset="0"/>
              <a:cs typeface="Verdana" pitchFamily="34" charset="0"/>
            </a:endParaRPr>
          </a:p>
          <a:p>
            <a:pPr marL="514350" indent="-514350" eaLnBrk="1" hangingPunct="1">
              <a:buFontTx/>
              <a:buNone/>
              <a:defRPr/>
            </a:pPr>
            <a:r>
              <a:rPr lang="cs-CZ" sz="2400" b="1" dirty="0" smtClean="0">
                <a:solidFill>
                  <a:srgbClr val="298FCD"/>
                </a:solidFill>
              </a:rPr>
              <a:t>Použití</a:t>
            </a:r>
            <a:r>
              <a:rPr lang="en-US" sz="2400" b="1" dirty="0" smtClean="0">
                <a:solidFill>
                  <a:srgbClr val="298FCD"/>
                </a:solidFill>
              </a:rPr>
              <a:t>:</a:t>
            </a:r>
            <a:endParaRPr lang="cs-CZ" sz="2400" b="1" dirty="0" smtClean="0">
              <a:solidFill>
                <a:srgbClr val="298FCD"/>
              </a:solidFill>
            </a:endParaRPr>
          </a:p>
          <a:p>
            <a:pPr marL="0" indent="0" eaLnBrk="1" hangingPunct="1">
              <a:spcAft>
                <a:spcPts val="1800"/>
              </a:spcAft>
              <a:defRPr/>
            </a:pPr>
            <a:r>
              <a:rPr lang="cs-CZ" sz="2400" dirty="0" smtClean="0"/>
              <a:t> Pro monitorování </a:t>
            </a:r>
            <a:r>
              <a:rPr lang="cs-CZ" sz="2400" dirty="0" err="1" smtClean="0"/>
              <a:t>interkomu</a:t>
            </a:r>
            <a:r>
              <a:rPr lang="cs-CZ" sz="2400" dirty="0" smtClean="0"/>
              <a:t>, pomocí serveru který je zaregistrován pro odběr správ</a:t>
            </a:r>
          </a:p>
          <a:p>
            <a:pPr marL="0" indent="0" eaLnBrk="1" hangingPunct="1">
              <a:spcAft>
                <a:spcPts val="1800"/>
              </a:spcAft>
              <a:defRPr/>
            </a:pPr>
            <a:r>
              <a:rPr lang="cs-CZ" sz="2400" dirty="0" smtClean="0"/>
              <a:t> Když nastane definovaná událost, </a:t>
            </a:r>
            <a:r>
              <a:rPr lang="cs-CZ" sz="2400" dirty="0" err="1" smtClean="0"/>
              <a:t>interkom</a:t>
            </a:r>
            <a:r>
              <a:rPr lang="cs-CZ" sz="2400" dirty="0" smtClean="0"/>
              <a:t> </a:t>
            </a:r>
            <a:r>
              <a:rPr lang="cs-CZ" sz="2400" dirty="0" err="1" smtClean="0"/>
              <a:t>pošte</a:t>
            </a:r>
            <a:r>
              <a:rPr lang="cs-CZ" sz="2400" dirty="0" smtClean="0"/>
              <a:t> HTTP/XML správu</a:t>
            </a:r>
            <a:endParaRPr lang="en-US" sz="2400" dirty="0" smtClean="0"/>
          </a:p>
        </p:txBody>
      </p:sp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772816"/>
            <a:ext cx="2339752" cy="2833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TextovéPole 5"/>
          <p:cNvSpPr txBox="1">
            <a:spLocks noChangeArrowheads="1"/>
          </p:cNvSpPr>
          <p:nvPr/>
        </p:nvSpPr>
        <p:spPr bwMode="auto">
          <a:xfrm>
            <a:off x="539552" y="4221088"/>
            <a:ext cx="2664296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000" dirty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Courier New" pitchFamily="49" charset="0"/>
                <a:cs typeface="Courier New" pitchFamily="49" charset="0"/>
              </a:rPr>
              <a:t>&lt;?xml version="1.0" encoding="utf-8"?&gt;</a:t>
            </a:r>
            <a:endParaRPr lang="cs-CZ" sz="1000" dirty="0"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Courier New" pitchFamily="49" charset="0"/>
              <a:cs typeface="Courier New" pitchFamily="49" charset="0"/>
            </a:endParaRPr>
          </a:p>
          <a:p>
            <a:r>
              <a:rPr lang="en-GB" sz="1000" dirty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Courier New" pitchFamily="49" charset="0"/>
                <a:cs typeface="Courier New" pitchFamily="49" charset="0"/>
              </a:rPr>
              <a:t>&lt;s:Envelope </a:t>
            </a:r>
            <a:r>
              <a:rPr lang="en-GB" sz="1000" dirty="0" err="1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Courier New" pitchFamily="49" charset="0"/>
                <a:cs typeface="Courier New" pitchFamily="49" charset="0"/>
              </a:rPr>
              <a:t>xmlns:s</a:t>
            </a:r>
            <a:r>
              <a:rPr lang="en-GB" sz="1000" dirty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Courier New" pitchFamily="49" charset="0"/>
                <a:cs typeface="Courier New" pitchFamily="49" charset="0"/>
              </a:rPr>
              <a:t>="http://schemas.xmlsoap.org/soap/envelope/"&gt;</a:t>
            </a:r>
            <a:endParaRPr lang="cs-CZ" sz="1000" dirty="0"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Courier New" pitchFamily="49" charset="0"/>
              <a:cs typeface="Courier New" pitchFamily="49" charset="0"/>
            </a:endParaRPr>
          </a:p>
          <a:p>
            <a:r>
              <a:rPr lang="en-GB" sz="1000" dirty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Courier New" pitchFamily="49" charset="0"/>
                <a:cs typeface="Courier New" pitchFamily="49" charset="0"/>
              </a:rPr>
              <a:t> </a:t>
            </a:r>
            <a:endParaRPr lang="cs-CZ" sz="1000" dirty="0"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Courier New" pitchFamily="49" charset="0"/>
              <a:cs typeface="Courier New" pitchFamily="49" charset="0"/>
            </a:endParaRPr>
          </a:p>
          <a:p>
            <a:r>
              <a:rPr lang="en-GB" sz="1000" dirty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Courier New" pitchFamily="49" charset="0"/>
                <a:cs typeface="Courier New" pitchFamily="49" charset="0"/>
              </a:rPr>
              <a:t>  &lt;s:Header&gt;</a:t>
            </a:r>
            <a:endParaRPr lang="cs-CZ" sz="1000" dirty="0"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Courier New" pitchFamily="49" charset="0"/>
              <a:cs typeface="Courier New" pitchFamily="49" charset="0"/>
            </a:endParaRPr>
          </a:p>
          <a:p>
            <a:r>
              <a:rPr lang="en-GB" sz="1000" dirty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Courier New" pitchFamily="49" charset="0"/>
                <a:cs typeface="Courier New" pitchFamily="49" charset="0"/>
              </a:rPr>
              <a:t>    </a:t>
            </a:r>
            <a:r>
              <a:rPr lang="en-GB" sz="1000" i="1" dirty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Courier New" pitchFamily="49" charset="0"/>
                <a:cs typeface="Courier New" pitchFamily="49" charset="0"/>
              </a:rPr>
              <a:t>additional control information of request</a:t>
            </a:r>
            <a:endParaRPr lang="cs-CZ" sz="1000" dirty="0"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Courier New" pitchFamily="49" charset="0"/>
              <a:cs typeface="Courier New" pitchFamily="49" charset="0"/>
            </a:endParaRPr>
          </a:p>
          <a:p>
            <a:r>
              <a:rPr lang="en-GB" sz="1000" dirty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Courier New" pitchFamily="49" charset="0"/>
                <a:cs typeface="Courier New" pitchFamily="49" charset="0"/>
              </a:rPr>
              <a:t>  &lt;/s:Header&gt;</a:t>
            </a:r>
            <a:endParaRPr lang="cs-CZ" sz="1000" dirty="0"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Courier New" pitchFamily="49" charset="0"/>
              <a:cs typeface="Courier New" pitchFamily="49" charset="0"/>
            </a:endParaRPr>
          </a:p>
          <a:p>
            <a:r>
              <a:rPr lang="en-GB" sz="1000" dirty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Courier New" pitchFamily="49" charset="0"/>
                <a:cs typeface="Courier New" pitchFamily="49" charset="0"/>
              </a:rPr>
              <a:t> </a:t>
            </a:r>
            <a:endParaRPr lang="cs-CZ" sz="1000" dirty="0"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Courier New" pitchFamily="49" charset="0"/>
              <a:cs typeface="Courier New" pitchFamily="49" charset="0"/>
            </a:endParaRPr>
          </a:p>
          <a:p>
            <a:r>
              <a:rPr lang="en-GB" sz="1000" dirty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Courier New" pitchFamily="49" charset="0"/>
                <a:cs typeface="Courier New" pitchFamily="49" charset="0"/>
              </a:rPr>
              <a:t>  &lt;s:Body&gt;</a:t>
            </a:r>
            <a:endParaRPr lang="cs-CZ" sz="1000" dirty="0"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Courier New" pitchFamily="49" charset="0"/>
              <a:cs typeface="Courier New" pitchFamily="49" charset="0"/>
            </a:endParaRPr>
          </a:p>
          <a:p>
            <a:r>
              <a:rPr lang="en-GB" sz="1000" dirty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Courier New" pitchFamily="49" charset="0"/>
                <a:cs typeface="Courier New" pitchFamily="49" charset="0"/>
              </a:rPr>
              <a:t>    </a:t>
            </a:r>
            <a:r>
              <a:rPr lang="en-GB" sz="1000" i="1" dirty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Courier New" pitchFamily="49" charset="0"/>
                <a:cs typeface="Courier New" pitchFamily="49" charset="0"/>
              </a:rPr>
              <a:t>request parameters</a:t>
            </a:r>
            <a:endParaRPr lang="cs-CZ" sz="1000" dirty="0"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Courier New" pitchFamily="49" charset="0"/>
              <a:cs typeface="Courier New" pitchFamily="49" charset="0"/>
            </a:endParaRPr>
          </a:p>
          <a:p>
            <a:r>
              <a:rPr lang="en-GB" sz="1000" dirty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Courier New" pitchFamily="49" charset="0"/>
                <a:cs typeface="Courier New" pitchFamily="49" charset="0"/>
              </a:rPr>
              <a:t>  &lt;/s:Body&gt;</a:t>
            </a:r>
            <a:endParaRPr lang="cs-CZ" sz="1000" dirty="0"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Courier New" pitchFamily="49" charset="0"/>
              <a:cs typeface="Courier New" pitchFamily="49" charset="0"/>
            </a:endParaRPr>
          </a:p>
          <a:p>
            <a:r>
              <a:rPr lang="en-GB" sz="1000" dirty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Courier New" pitchFamily="49" charset="0"/>
                <a:cs typeface="Courier New" pitchFamily="49" charset="0"/>
              </a:rPr>
              <a:t> </a:t>
            </a:r>
            <a:endParaRPr lang="cs-CZ" sz="1000" dirty="0"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Courier New" pitchFamily="49" charset="0"/>
              <a:cs typeface="Courier New" pitchFamily="49" charset="0"/>
            </a:endParaRPr>
          </a:p>
          <a:p>
            <a:r>
              <a:rPr lang="en-GB" sz="1000" dirty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Courier New" pitchFamily="49" charset="0"/>
                <a:cs typeface="Courier New" pitchFamily="49" charset="0"/>
              </a:rPr>
              <a:t>&lt;/s:Envelope&gt;</a:t>
            </a:r>
            <a:endParaRPr lang="cs-CZ" sz="1000" dirty="0"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Courier New" pitchFamily="49" charset="0"/>
              <a:cs typeface="Courier New" pitchFamily="49" charset="0"/>
            </a:endParaRPr>
          </a:p>
          <a:p>
            <a:endParaRPr lang="cs-CZ" sz="1000" dirty="0"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75463" y="6578600"/>
            <a:ext cx="1343025" cy="279400"/>
          </a:xfrm>
          <a:noFill/>
        </p:spPr>
        <p:txBody>
          <a:bodyPr/>
          <a:lstStyle/>
          <a:p>
            <a:pPr fontAlgn="base">
              <a:spcAft>
                <a:spcPct val="0"/>
              </a:spcAft>
            </a:pPr>
            <a:r>
              <a:rPr lang="en-US" b="1" dirty="0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www.2n.cz</a:t>
            </a:r>
            <a:endParaRPr lang="cs-CZ" b="1" dirty="0" smtClean="0">
              <a:solidFill>
                <a:schemeClr val="bg1"/>
              </a:solidFill>
              <a:latin typeface="Verdana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dirty="0" smtClean="0"/>
              <a:t>Automatizace</a:t>
            </a:r>
            <a:endParaRPr lang="en-GB" b="1" dirty="0" smtClean="0"/>
          </a:p>
        </p:txBody>
      </p:sp>
      <p:sp>
        <p:nvSpPr>
          <p:cNvPr id="23555" name="Zástupný symbol pro obsah 2"/>
          <p:cNvSpPr>
            <a:spLocks noGrp="1"/>
          </p:cNvSpPr>
          <p:nvPr>
            <p:ph idx="1"/>
          </p:nvPr>
        </p:nvSpPr>
        <p:spPr>
          <a:xfrm>
            <a:off x="3203848" y="1700809"/>
            <a:ext cx="5471840" cy="4966692"/>
          </a:xfrm>
        </p:spPr>
        <p:txBody>
          <a:bodyPr/>
          <a:lstStyle/>
          <a:p>
            <a:pPr>
              <a:spcAft>
                <a:spcPts val="3000"/>
              </a:spcAft>
            </a:pPr>
            <a:r>
              <a:rPr lang="en-GB" dirty="0" smtClean="0"/>
              <a:t>Program</a:t>
            </a:r>
            <a:r>
              <a:rPr lang="cs-CZ" dirty="0" smtClean="0"/>
              <a:t>ovací rozhraní</a:t>
            </a:r>
            <a:endParaRPr lang="en-GB" dirty="0" smtClean="0"/>
          </a:p>
          <a:p>
            <a:pPr>
              <a:spcAft>
                <a:spcPts val="3000"/>
              </a:spcAft>
            </a:pPr>
            <a:r>
              <a:rPr lang="cs-CZ" dirty="0" smtClean="0"/>
              <a:t>Propojuje události s reakcemi</a:t>
            </a:r>
            <a:endParaRPr lang="en-GB" dirty="0" smtClean="0"/>
          </a:p>
          <a:p>
            <a:pPr>
              <a:spcAft>
                <a:spcPts val="3000"/>
              </a:spcAft>
            </a:pPr>
            <a:r>
              <a:rPr lang="cs-CZ" dirty="0" smtClean="0"/>
              <a:t>Pro pokročilé nastavení</a:t>
            </a:r>
            <a:endParaRPr lang="en-GB" dirty="0" smtClean="0"/>
          </a:p>
          <a:p>
            <a:pPr>
              <a:spcAft>
                <a:spcPts val="3000"/>
              </a:spcAft>
            </a:pPr>
            <a:r>
              <a:rPr lang="cs-CZ" dirty="0" smtClean="0"/>
              <a:t>Skvělé pro sofistikované instalace</a:t>
            </a:r>
            <a:endParaRPr lang="en-GB" dirty="0" smtClean="0"/>
          </a:p>
        </p:txBody>
      </p:sp>
      <p:sp>
        <p:nvSpPr>
          <p:cNvPr id="2355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75463" y="6578600"/>
            <a:ext cx="1343025" cy="279400"/>
          </a:xfrm>
          <a:noFill/>
        </p:spPr>
        <p:txBody>
          <a:bodyPr/>
          <a:lstStyle/>
          <a:p>
            <a:pPr fontAlgn="base">
              <a:spcAft>
                <a:spcPct val="0"/>
              </a:spcAft>
            </a:pPr>
            <a:r>
              <a:rPr lang="en-US" b="1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www.2n.cz</a:t>
            </a:r>
            <a:endParaRPr lang="cs-CZ" b="1" smtClean="0">
              <a:solidFill>
                <a:schemeClr val="bg1"/>
              </a:solidFill>
              <a:latin typeface="Verdana" pitchFamily="34" charset="0"/>
              <a:cs typeface="Arial" pitchFamily="34" charset="0"/>
            </a:endParaRPr>
          </a:p>
        </p:txBody>
      </p:sp>
      <p:grpSp>
        <p:nvGrpSpPr>
          <p:cNvPr id="23558" name="Skupina 4"/>
          <p:cNvGrpSpPr>
            <a:grpSpLocks/>
          </p:cNvGrpSpPr>
          <p:nvPr/>
        </p:nvGrpSpPr>
        <p:grpSpPr bwMode="auto">
          <a:xfrm rot="1134621">
            <a:off x="6859588" y="425450"/>
            <a:ext cx="2251075" cy="646113"/>
            <a:chOff x="6637002" y="151872"/>
            <a:chExt cx="2418027" cy="730900"/>
          </a:xfrm>
        </p:grpSpPr>
        <p:sp>
          <p:nvSpPr>
            <p:cNvPr id="7" name="Obdélník 6"/>
            <p:cNvSpPr/>
            <p:nvPr/>
          </p:nvSpPr>
          <p:spPr bwMode="auto">
            <a:xfrm>
              <a:off x="6630509" y="168242"/>
              <a:ext cx="2158831" cy="648292"/>
            </a:xfrm>
            <a:prstGeom prst="rect">
              <a:avLst/>
            </a:prstGeom>
            <a:ln w="381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marL="609600" indent="-609600">
                <a:lnSpc>
                  <a:spcPct val="80000"/>
                </a:lnSpc>
                <a:spcBef>
                  <a:spcPct val="20000"/>
                </a:spcBef>
                <a:buFont typeface="Wingdings" pitchFamily="2" charset="2"/>
                <a:buNone/>
                <a:defRPr/>
              </a:pPr>
              <a:endParaRPr lang="cs-CZ" sz="1600" dirty="0">
                <a:solidFill>
                  <a:srgbClr val="FF0000"/>
                </a:solidFill>
              </a:endParaRPr>
            </a:p>
          </p:txBody>
        </p:sp>
        <p:sp>
          <p:nvSpPr>
            <p:cNvPr id="23560" name="TextovéPole 6"/>
            <p:cNvSpPr txBox="1">
              <a:spLocks noChangeArrowheads="1"/>
            </p:cNvSpPr>
            <p:nvPr/>
          </p:nvSpPr>
          <p:spPr bwMode="auto">
            <a:xfrm>
              <a:off x="6703814" y="151872"/>
              <a:ext cx="2351215" cy="730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INTEGRATION</a:t>
              </a:r>
              <a:r>
                <a:rPr lang="cs-CZ" dirty="0">
                  <a:solidFill>
                    <a:srgbClr val="FF0000"/>
                  </a:solidFill>
                </a:rPr>
                <a:t> </a:t>
              </a:r>
              <a:r>
                <a:rPr lang="cs-CZ" dirty="0" smtClean="0">
                  <a:solidFill>
                    <a:srgbClr val="FF0000"/>
                  </a:solidFill>
                </a:rPr>
                <a:t>LICENCE</a:t>
              </a:r>
              <a:endParaRPr lang="cs-CZ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3562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772816"/>
            <a:ext cx="2266849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dirty="0" smtClean="0"/>
              <a:t>Picture to e-mail</a:t>
            </a:r>
          </a:p>
        </p:txBody>
      </p:sp>
      <p:sp>
        <p:nvSpPr>
          <p:cNvPr id="32771" name="Zástupný symbol pro obsah 3"/>
          <p:cNvSpPr>
            <a:spLocks noGrp="1"/>
          </p:cNvSpPr>
          <p:nvPr>
            <p:ph sz="half" idx="2"/>
          </p:nvPr>
        </p:nvSpPr>
        <p:spPr>
          <a:xfrm>
            <a:off x="3203848" y="1844824"/>
            <a:ext cx="5111800" cy="4210050"/>
          </a:xfrm>
        </p:spPr>
        <p:txBody>
          <a:bodyPr/>
          <a:lstStyle/>
          <a:p>
            <a:pPr>
              <a:spcAft>
                <a:spcPts val="3000"/>
              </a:spcAft>
            </a:pPr>
            <a:r>
              <a:rPr lang="en-US" dirty="0" smtClean="0"/>
              <a:t>Email </a:t>
            </a:r>
            <a:r>
              <a:rPr lang="cs-CZ" dirty="0" smtClean="0"/>
              <a:t>posílán při předdefinované události</a:t>
            </a:r>
            <a:endParaRPr lang="en-US" dirty="0" smtClean="0"/>
          </a:p>
          <a:p>
            <a:pPr>
              <a:spcAft>
                <a:spcPts val="3000"/>
              </a:spcAft>
            </a:pPr>
            <a:r>
              <a:rPr lang="cs-CZ" dirty="0" smtClean="0"/>
              <a:t>Může obsahovat obrázky z kamery</a:t>
            </a:r>
            <a:endParaRPr lang="en-US" dirty="0" smtClean="0"/>
          </a:p>
          <a:p>
            <a:pPr>
              <a:spcAft>
                <a:spcPts val="3000"/>
              </a:spcAft>
            </a:pPr>
            <a:r>
              <a:rPr lang="cs-CZ" dirty="0" smtClean="0"/>
              <a:t>Zvyšuje zabezpečení budovy</a:t>
            </a:r>
            <a:endParaRPr lang="en-US" dirty="0" smtClean="0"/>
          </a:p>
        </p:txBody>
      </p:sp>
      <p:grpSp>
        <p:nvGrpSpPr>
          <p:cNvPr id="32773" name="Skupina 4"/>
          <p:cNvGrpSpPr>
            <a:grpSpLocks/>
          </p:cNvGrpSpPr>
          <p:nvPr/>
        </p:nvGrpSpPr>
        <p:grpSpPr bwMode="auto">
          <a:xfrm rot="1134621">
            <a:off x="6854825" y="425450"/>
            <a:ext cx="2255838" cy="646113"/>
            <a:chOff x="6631055" y="151872"/>
            <a:chExt cx="2423974" cy="730900"/>
          </a:xfrm>
        </p:grpSpPr>
        <p:sp>
          <p:nvSpPr>
            <p:cNvPr id="6" name="Obdélník 5"/>
            <p:cNvSpPr/>
            <p:nvPr/>
          </p:nvSpPr>
          <p:spPr bwMode="auto">
            <a:xfrm>
              <a:off x="6622532" y="167998"/>
              <a:ext cx="2159571" cy="648291"/>
            </a:xfrm>
            <a:prstGeom prst="rect">
              <a:avLst/>
            </a:prstGeom>
            <a:ln w="381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marL="609600" indent="-609600">
                <a:lnSpc>
                  <a:spcPct val="80000"/>
                </a:lnSpc>
                <a:spcBef>
                  <a:spcPct val="20000"/>
                </a:spcBef>
                <a:buFont typeface="Wingdings" pitchFamily="2" charset="2"/>
                <a:buNone/>
                <a:defRPr/>
              </a:pPr>
              <a:endParaRPr lang="cs-CZ" sz="1600" dirty="0">
                <a:solidFill>
                  <a:srgbClr val="FF0000"/>
                </a:solidFill>
              </a:endParaRPr>
            </a:p>
          </p:txBody>
        </p:sp>
        <p:sp>
          <p:nvSpPr>
            <p:cNvPr id="32776" name="TextovéPole 6"/>
            <p:cNvSpPr txBox="1">
              <a:spLocks noChangeArrowheads="1"/>
            </p:cNvSpPr>
            <p:nvPr/>
          </p:nvSpPr>
          <p:spPr bwMode="auto">
            <a:xfrm>
              <a:off x="6703814" y="151872"/>
              <a:ext cx="2351215" cy="730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INTEGRATION </a:t>
              </a:r>
              <a:r>
                <a:rPr lang="cs-CZ" dirty="0" smtClean="0">
                  <a:solidFill>
                    <a:srgbClr val="FF0000"/>
                  </a:solidFill>
                </a:rPr>
                <a:t>LICENCE</a:t>
              </a:r>
              <a:endParaRPr lang="cs-CZ" dirty="0">
                <a:solidFill>
                  <a:srgbClr val="FF0000"/>
                </a:solidFill>
              </a:endParaRPr>
            </a:p>
          </p:txBody>
        </p:sp>
      </p:grpSp>
      <p:sp>
        <p:nvSpPr>
          <p:cNvPr id="3277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75463" y="6578600"/>
            <a:ext cx="1343025" cy="279400"/>
          </a:xfrm>
          <a:noFill/>
        </p:spPr>
        <p:txBody>
          <a:bodyPr/>
          <a:lstStyle/>
          <a:p>
            <a:pPr fontAlgn="base">
              <a:spcAft>
                <a:spcPct val="0"/>
              </a:spcAft>
            </a:pPr>
            <a:r>
              <a:rPr lang="en-US" b="1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www.2n.cz</a:t>
            </a:r>
            <a:endParaRPr lang="cs-CZ" b="1" smtClean="0">
              <a:solidFill>
                <a:schemeClr val="bg1"/>
              </a:solidFill>
              <a:latin typeface="Verdana" pitchFamily="34" charset="0"/>
              <a:cs typeface="Arial" pitchFamily="34" charset="0"/>
            </a:endParaRPr>
          </a:p>
        </p:txBody>
      </p:sp>
      <p:pic>
        <p:nvPicPr>
          <p:cNvPr id="32778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72817"/>
            <a:ext cx="2379530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dirty="0" smtClean="0"/>
              <a:t>Veřejná hlášení</a:t>
            </a:r>
            <a:endParaRPr lang="en-US" b="1" dirty="0" smtClean="0"/>
          </a:p>
        </p:txBody>
      </p:sp>
      <p:sp>
        <p:nvSpPr>
          <p:cNvPr id="31747" name="Zástupný symbol pro obsah 2"/>
          <p:cNvSpPr>
            <a:spLocks noGrp="1"/>
          </p:cNvSpPr>
          <p:nvPr>
            <p:ph idx="1"/>
          </p:nvPr>
        </p:nvSpPr>
        <p:spPr>
          <a:xfrm>
            <a:off x="2411760" y="1772817"/>
            <a:ext cx="6481415" cy="4680372"/>
          </a:xfrm>
        </p:spPr>
        <p:txBody>
          <a:bodyPr/>
          <a:lstStyle/>
          <a:p>
            <a:pPr eaLnBrk="1" hangingPunct="1">
              <a:spcAft>
                <a:spcPts val="1800"/>
              </a:spcAft>
            </a:pPr>
            <a:r>
              <a:rPr lang="cs-CZ" dirty="0" smtClean="0"/>
              <a:t>Veřejná hlášení do všech zařízení v síti</a:t>
            </a:r>
            <a:endParaRPr lang="en-US" dirty="0" smtClean="0"/>
          </a:p>
          <a:p>
            <a:pPr eaLnBrk="1" hangingPunct="1">
              <a:spcAft>
                <a:spcPts val="1800"/>
              </a:spcAft>
            </a:pPr>
            <a:r>
              <a:rPr lang="cs-CZ" dirty="0" smtClean="0"/>
              <a:t>Z </a:t>
            </a:r>
            <a:r>
              <a:rPr lang="cs-CZ" dirty="0" err="1" smtClean="0"/>
              <a:t>interkomu</a:t>
            </a:r>
            <a:r>
              <a:rPr lang="cs-CZ" dirty="0" smtClean="0"/>
              <a:t> na více </a:t>
            </a:r>
            <a:r>
              <a:rPr lang="cs-CZ" dirty="0" err="1" smtClean="0"/>
              <a:t>interkomů</a:t>
            </a:r>
            <a:r>
              <a:rPr lang="cs-CZ" dirty="0" smtClean="0"/>
              <a:t>, nebo z ústředně na </a:t>
            </a:r>
            <a:r>
              <a:rPr lang="cs-CZ" dirty="0" err="1" smtClean="0"/>
              <a:t>interkomy</a:t>
            </a:r>
            <a:endParaRPr lang="en-US" dirty="0" smtClean="0"/>
          </a:p>
          <a:p>
            <a:pPr eaLnBrk="1" hangingPunct="1">
              <a:spcAft>
                <a:spcPts val="1800"/>
              </a:spcAft>
            </a:pPr>
            <a:r>
              <a:rPr lang="cs-CZ" dirty="0" smtClean="0"/>
              <a:t>Hlášení v nouzi</a:t>
            </a:r>
            <a:endParaRPr lang="en-US" dirty="0" smtClean="0"/>
          </a:p>
          <a:p>
            <a:pPr eaLnBrk="1" hangingPunct="1">
              <a:spcAft>
                <a:spcPts val="1800"/>
              </a:spcAft>
            </a:pPr>
            <a:r>
              <a:rPr lang="cs-CZ" dirty="0" smtClean="0"/>
              <a:t>Přijímání i vysílání</a:t>
            </a:r>
            <a:endParaRPr lang="en-US" dirty="0" smtClean="0"/>
          </a:p>
          <a:p>
            <a:pPr eaLnBrk="1" hangingPunct="1">
              <a:spcAft>
                <a:spcPts val="1800"/>
              </a:spcAft>
            </a:pPr>
            <a:endParaRPr lang="en-US" dirty="0" smtClean="0"/>
          </a:p>
        </p:txBody>
      </p:sp>
      <p:sp>
        <p:nvSpPr>
          <p:cNvPr id="3174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75463" y="6578600"/>
            <a:ext cx="1343025" cy="279400"/>
          </a:xfrm>
          <a:noFill/>
        </p:spPr>
        <p:txBody>
          <a:bodyPr/>
          <a:lstStyle/>
          <a:p>
            <a:pPr fontAlgn="base">
              <a:spcAft>
                <a:spcPct val="0"/>
              </a:spcAft>
            </a:pPr>
            <a:r>
              <a:rPr lang="en-US" b="1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www.2n.cz</a:t>
            </a:r>
            <a:endParaRPr lang="cs-CZ" b="1" smtClean="0">
              <a:solidFill>
                <a:schemeClr val="bg1"/>
              </a:solidFill>
              <a:latin typeface="Verdana" pitchFamily="34" charset="0"/>
              <a:cs typeface="Arial" pitchFamily="34" charset="0"/>
            </a:endParaRPr>
          </a:p>
        </p:txBody>
      </p:sp>
      <p:pic>
        <p:nvPicPr>
          <p:cNvPr id="3175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80788"/>
            <a:ext cx="2195736" cy="3420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dirty="0" smtClean="0"/>
              <a:t>Síťová bezpečnost</a:t>
            </a:r>
            <a:endParaRPr lang="en-US" b="1" dirty="0" smtClean="0"/>
          </a:p>
        </p:txBody>
      </p:sp>
      <p:sp>
        <p:nvSpPr>
          <p:cNvPr id="24580" name="Zástupný symbol pro obsah 2"/>
          <p:cNvSpPr>
            <a:spLocks noGrp="1"/>
          </p:cNvSpPr>
          <p:nvPr>
            <p:ph idx="1"/>
          </p:nvPr>
        </p:nvSpPr>
        <p:spPr>
          <a:xfrm>
            <a:off x="2411760" y="1773238"/>
            <a:ext cx="6264696" cy="4679950"/>
          </a:xfrm>
        </p:spPr>
        <p:txBody>
          <a:bodyPr/>
          <a:lstStyle/>
          <a:p>
            <a:pPr eaLnBrk="1" hangingPunct="1">
              <a:spcAft>
                <a:spcPts val="600"/>
              </a:spcAft>
            </a:pPr>
            <a:r>
              <a:rPr lang="en-US" dirty="0" smtClean="0"/>
              <a:t>802.1x </a:t>
            </a:r>
            <a:r>
              <a:rPr lang="cs-CZ" dirty="0" smtClean="0"/>
              <a:t>ochrana sítě</a:t>
            </a:r>
            <a:endParaRPr lang="en-US" dirty="0" smtClean="0"/>
          </a:p>
          <a:p>
            <a:pPr lvl="1" eaLnBrk="1" hangingPunct="1">
              <a:spcAft>
                <a:spcPts val="600"/>
              </a:spcAft>
            </a:pPr>
            <a:r>
              <a:rPr lang="cs-CZ" dirty="0" smtClean="0"/>
              <a:t>Ochrana proti záměně koncového zařízení</a:t>
            </a:r>
            <a:endParaRPr lang="en-US" dirty="0" smtClean="0"/>
          </a:p>
          <a:p>
            <a:pPr lvl="1" eaLnBrk="1" hangingPunct="1">
              <a:spcAft>
                <a:spcPts val="600"/>
              </a:spcAft>
            </a:pPr>
            <a:r>
              <a:rPr lang="en-US" dirty="0" smtClean="0"/>
              <a:t>Helios IP </a:t>
            </a:r>
            <a:r>
              <a:rPr lang="cs-CZ" dirty="0" smtClean="0"/>
              <a:t>se identifikuje proti síti</a:t>
            </a:r>
            <a:endParaRPr lang="en-US" dirty="0" smtClean="0"/>
          </a:p>
          <a:p>
            <a:pPr eaLnBrk="1" hangingPunct="1">
              <a:spcAft>
                <a:spcPts val="600"/>
              </a:spcAft>
            </a:pPr>
            <a:r>
              <a:rPr lang="cs-CZ" dirty="0" smtClean="0"/>
              <a:t>Web konfigurace zabezpečená </a:t>
            </a:r>
            <a:r>
              <a:rPr lang="en-US" dirty="0" smtClean="0"/>
              <a:t>HTTPS</a:t>
            </a:r>
          </a:p>
          <a:p>
            <a:pPr eaLnBrk="1" hangingPunct="1">
              <a:spcAft>
                <a:spcPts val="600"/>
              </a:spcAft>
            </a:pPr>
            <a:r>
              <a:rPr lang="cs-CZ" dirty="0" smtClean="0"/>
              <a:t>Ochrana proti slovníkovým útokům</a:t>
            </a:r>
            <a:endParaRPr lang="en-US" dirty="0" smtClean="0"/>
          </a:p>
          <a:p>
            <a:pPr eaLnBrk="1" hangingPunct="1">
              <a:spcAft>
                <a:spcPts val="600"/>
              </a:spcAft>
            </a:pPr>
            <a:r>
              <a:rPr lang="en-US" dirty="0" smtClean="0"/>
              <a:t>SIPs </a:t>
            </a:r>
            <a:r>
              <a:rPr lang="cs-CZ" dirty="0" smtClean="0"/>
              <a:t>pro ochranu hovoru</a:t>
            </a:r>
            <a:endParaRPr lang="en-US" dirty="0" smtClean="0"/>
          </a:p>
          <a:p>
            <a:pPr eaLnBrk="1" hangingPunct="1">
              <a:spcAft>
                <a:spcPts val="600"/>
              </a:spcAft>
            </a:pPr>
            <a:endParaRPr lang="en-US" dirty="0" smtClean="0"/>
          </a:p>
        </p:txBody>
      </p:sp>
      <p:sp>
        <p:nvSpPr>
          <p:cNvPr id="2458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75463" y="6578600"/>
            <a:ext cx="1343025" cy="279400"/>
          </a:xfrm>
          <a:noFill/>
        </p:spPr>
        <p:txBody>
          <a:bodyPr/>
          <a:lstStyle/>
          <a:p>
            <a:pPr fontAlgn="base">
              <a:spcAft>
                <a:spcPct val="0"/>
              </a:spcAft>
            </a:pPr>
            <a:r>
              <a:rPr lang="en-US" b="1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www.2n.cz</a:t>
            </a:r>
            <a:endParaRPr lang="cs-CZ" b="1" smtClean="0">
              <a:solidFill>
                <a:schemeClr val="bg1"/>
              </a:solidFill>
              <a:latin typeface="Verdana" pitchFamily="34" charset="0"/>
              <a:cs typeface="Arial" pitchFamily="34" charset="0"/>
            </a:endParaRPr>
          </a:p>
        </p:txBody>
      </p:sp>
      <p:grpSp>
        <p:nvGrpSpPr>
          <p:cNvPr id="24582" name="Skupina 4"/>
          <p:cNvGrpSpPr>
            <a:grpSpLocks/>
          </p:cNvGrpSpPr>
          <p:nvPr/>
        </p:nvGrpSpPr>
        <p:grpSpPr bwMode="auto">
          <a:xfrm rot="1134621">
            <a:off x="6848156" y="491076"/>
            <a:ext cx="2252663" cy="646113"/>
            <a:chOff x="6634841" y="151749"/>
            <a:chExt cx="2420187" cy="731146"/>
          </a:xfrm>
        </p:grpSpPr>
        <p:sp>
          <p:nvSpPr>
            <p:cNvPr id="7" name="Obdélník 6"/>
            <p:cNvSpPr/>
            <p:nvPr/>
          </p:nvSpPr>
          <p:spPr bwMode="auto">
            <a:xfrm>
              <a:off x="6630007" y="167833"/>
              <a:ext cx="2159236" cy="648510"/>
            </a:xfrm>
            <a:prstGeom prst="rect">
              <a:avLst/>
            </a:prstGeom>
            <a:ln w="38100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marL="609600" indent="-609600">
                <a:lnSpc>
                  <a:spcPct val="80000"/>
                </a:lnSpc>
                <a:spcBef>
                  <a:spcPct val="20000"/>
                </a:spcBef>
                <a:buFont typeface="Wingdings" pitchFamily="2" charset="2"/>
                <a:buNone/>
                <a:defRPr/>
              </a:pPr>
              <a:endParaRPr lang="cs-CZ" sz="1600" dirty="0">
                <a:solidFill>
                  <a:srgbClr val="FF0000"/>
                </a:solidFill>
              </a:endParaRPr>
            </a:p>
          </p:txBody>
        </p:sp>
        <p:sp>
          <p:nvSpPr>
            <p:cNvPr id="24584" name="TextovéPole 6"/>
            <p:cNvSpPr txBox="1">
              <a:spLocks noChangeArrowheads="1"/>
            </p:cNvSpPr>
            <p:nvPr/>
          </p:nvSpPr>
          <p:spPr bwMode="auto">
            <a:xfrm>
              <a:off x="6703813" y="151749"/>
              <a:ext cx="2351215" cy="731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SECURITY</a:t>
              </a:r>
              <a:r>
                <a:rPr lang="cs-CZ" dirty="0">
                  <a:solidFill>
                    <a:srgbClr val="FF0000"/>
                  </a:solidFill>
                </a:rPr>
                <a:t> </a:t>
              </a:r>
              <a:r>
                <a:rPr lang="cs-CZ" dirty="0" smtClean="0">
                  <a:solidFill>
                    <a:srgbClr val="FF0000"/>
                  </a:solidFill>
                </a:rPr>
                <a:t>LICENCE</a:t>
              </a:r>
              <a:endParaRPr lang="cs-CZ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4586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44824"/>
            <a:ext cx="2269857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dirty="0" smtClean="0"/>
              <a:t>Bezpečnostní relé</a:t>
            </a:r>
            <a:endParaRPr lang="en-US" b="1" dirty="0" smtClean="0"/>
          </a:p>
        </p:txBody>
      </p:sp>
      <p:sp>
        <p:nvSpPr>
          <p:cNvPr id="28675" name="Zástupný symbol pro obsah 2"/>
          <p:cNvSpPr>
            <a:spLocks noGrp="1"/>
          </p:cNvSpPr>
          <p:nvPr>
            <p:ph idx="1"/>
          </p:nvPr>
        </p:nvSpPr>
        <p:spPr>
          <a:xfrm>
            <a:off x="2339975" y="1628775"/>
            <a:ext cx="6480175" cy="2232025"/>
          </a:xfrm>
        </p:spPr>
        <p:txBody>
          <a:bodyPr/>
          <a:lstStyle/>
          <a:p>
            <a:pPr eaLnBrk="1" hangingPunct="1">
              <a:spcAft>
                <a:spcPts val="3000"/>
              </a:spcAft>
            </a:pPr>
            <a:r>
              <a:rPr lang="cs-CZ" dirty="0" smtClean="0"/>
              <a:t>Zabezpečuje propojení </a:t>
            </a:r>
            <a:r>
              <a:rPr lang="cs-CZ" dirty="0" err="1" smtClean="0"/>
              <a:t>Helios</a:t>
            </a:r>
            <a:r>
              <a:rPr lang="cs-CZ" dirty="0" smtClean="0"/>
              <a:t> IP a zámku</a:t>
            </a:r>
            <a:endParaRPr lang="en-US" dirty="0" smtClean="0"/>
          </a:p>
          <a:p>
            <a:pPr eaLnBrk="1" hangingPunct="1">
              <a:spcAft>
                <a:spcPts val="3000"/>
              </a:spcAft>
            </a:pPr>
            <a:r>
              <a:rPr lang="cs-CZ" dirty="0" smtClean="0"/>
              <a:t>Napájen a kontrolován jakýmkoliv </a:t>
            </a:r>
            <a:r>
              <a:rPr lang="cs-CZ" dirty="0" err="1" smtClean="0"/>
              <a:t>Helios</a:t>
            </a:r>
            <a:r>
              <a:rPr lang="cs-CZ" smtClean="0"/>
              <a:t> IP</a:t>
            </a:r>
            <a:endParaRPr lang="en-US" dirty="0" smtClean="0"/>
          </a:p>
        </p:txBody>
      </p:sp>
      <p:pic>
        <p:nvPicPr>
          <p:cNvPr id="28676" name="Picture 5" descr="R:\Marketing\PRO OBCHODNÍKY\PRODUKTY - VŠE\2N® Helios IP Common materials\Security Relay\Photos\LR_HIP_Security_Relay_1.jpg"/>
          <p:cNvPicPr>
            <a:picLocks noChangeAspect="1" noChangeArrowheads="1"/>
          </p:cNvPicPr>
          <p:nvPr/>
        </p:nvPicPr>
        <p:blipFill>
          <a:blip r:embed="rId3" cstate="print"/>
          <a:srcRect l="24161" t="22247" r="28590" b="23357"/>
          <a:stretch>
            <a:fillRect/>
          </a:stretch>
        </p:blipFill>
        <p:spPr bwMode="auto">
          <a:xfrm>
            <a:off x="0" y="2205038"/>
            <a:ext cx="205105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8" descr="D:\HeliosIP\Security Relay\secrel_schem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513" y="3933825"/>
            <a:ext cx="5430837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75463" y="6578600"/>
            <a:ext cx="1343025" cy="279400"/>
          </a:xfrm>
          <a:noFill/>
        </p:spPr>
        <p:txBody>
          <a:bodyPr/>
          <a:lstStyle/>
          <a:p>
            <a:pPr fontAlgn="base">
              <a:spcAft>
                <a:spcPct val="0"/>
              </a:spcAft>
            </a:pPr>
            <a:r>
              <a:rPr lang="en-US" b="1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www.2n.cz</a:t>
            </a:r>
            <a:endParaRPr lang="cs-CZ" b="1" smtClean="0">
              <a:solidFill>
                <a:schemeClr val="bg1"/>
              </a:solidFill>
              <a:latin typeface="Verdana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dirty="0" smtClean="0"/>
              <a:t>Ochranný spínač</a:t>
            </a:r>
            <a:endParaRPr lang="en-US" b="1" dirty="0" smtClean="0"/>
          </a:p>
        </p:txBody>
      </p:sp>
      <p:sp>
        <p:nvSpPr>
          <p:cNvPr id="29699" name="Zástupný symbol pro obsah 2"/>
          <p:cNvSpPr>
            <a:spLocks noGrp="1"/>
          </p:cNvSpPr>
          <p:nvPr>
            <p:ph idx="1"/>
          </p:nvPr>
        </p:nvSpPr>
        <p:spPr>
          <a:xfrm>
            <a:off x="2627784" y="1773238"/>
            <a:ext cx="6192366" cy="4679950"/>
          </a:xfrm>
        </p:spPr>
        <p:txBody>
          <a:bodyPr/>
          <a:lstStyle/>
          <a:p>
            <a:pPr eaLnBrk="1" hangingPunct="1">
              <a:spcAft>
                <a:spcPts val="2400"/>
              </a:spcAft>
            </a:pPr>
            <a:r>
              <a:rPr lang="en-US" dirty="0" smtClean="0"/>
              <a:t>Alarm </a:t>
            </a:r>
            <a:r>
              <a:rPr lang="cs-CZ" dirty="0" smtClean="0"/>
              <a:t>při otevření </a:t>
            </a:r>
            <a:r>
              <a:rPr lang="cs-CZ" dirty="0" err="1" smtClean="0"/>
              <a:t>interkomu</a:t>
            </a:r>
            <a:endParaRPr lang="en-US" dirty="0" smtClean="0"/>
          </a:p>
          <a:p>
            <a:pPr eaLnBrk="1" hangingPunct="1">
              <a:spcAft>
                <a:spcPts val="2400"/>
              </a:spcAft>
            </a:pPr>
            <a:r>
              <a:rPr lang="cs-CZ" dirty="0" smtClean="0"/>
              <a:t>Dva typy spínače</a:t>
            </a:r>
            <a:endParaRPr lang="en-US" dirty="0" smtClean="0"/>
          </a:p>
          <a:p>
            <a:pPr lvl="1" eaLnBrk="1" hangingPunct="1">
              <a:spcAft>
                <a:spcPts val="2400"/>
              </a:spcAft>
            </a:pPr>
            <a:r>
              <a:rPr lang="en-US" sz="2800" dirty="0" smtClean="0"/>
              <a:t>Hardware </a:t>
            </a:r>
            <a:r>
              <a:rPr lang="cs-CZ" sz="2800" dirty="0" smtClean="0"/>
              <a:t>–</a:t>
            </a:r>
            <a:r>
              <a:rPr lang="en-US" sz="2800" dirty="0" smtClean="0"/>
              <a:t> </a:t>
            </a:r>
            <a:r>
              <a:rPr lang="cs-CZ" sz="2800" dirty="0" smtClean="0"/>
              <a:t>funkce nezávislá na stavu </a:t>
            </a:r>
            <a:r>
              <a:rPr lang="cs-CZ" sz="2800" dirty="0" err="1" smtClean="0"/>
              <a:t>interkomu</a:t>
            </a:r>
            <a:endParaRPr lang="en-US" sz="2800" dirty="0" smtClean="0"/>
          </a:p>
          <a:p>
            <a:pPr lvl="1" eaLnBrk="1" hangingPunct="1">
              <a:spcAft>
                <a:spcPts val="2400"/>
              </a:spcAft>
            </a:pPr>
            <a:r>
              <a:rPr lang="en-US" sz="2800" dirty="0" smtClean="0"/>
              <a:t>Software – </a:t>
            </a:r>
            <a:r>
              <a:rPr lang="cs-CZ" sz="2800" dirty="0" smtClean="0"/>
              <a:t>nastavená funkce</a:t>
            </a:r>
            <a:endParaRPr lang="en-US" sz="2800" dirty="0" smtClean="0"/>
          </a:p>
        </p:txBody>
      </p:sp>
      <p:sp>
        <p:nvSpPr>
          <p:cNvPr id="29701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75463" y="6578600"/>
            <a:ext cx="1343025" cy="279400"/>
          </a:xfrm>
          <a:noFill/>
        </p:spPr>
        <p:txBody>
          <a:bodyPr/>
          <a:lstStyle/>
          <a:p>
            <a:pPr fontAlgn="base">
              <a:spcAft>
                <a:spcPct val="0"/>
              </a:spcAft>
            </a:pPr>
            <a:r>
              <a:rPr lang="en-US" b="1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www.2n.cz</a:t>
            </a:r>
            <a:endParaRPr lang="cs-CZ" b="1" smtClean="0">
              <a:solidFill>
                <a:schemeClr val="bg1"/>
              </a:solidFill>
              <a:latin typeface="Verdana" pitchFamily="34" charset="0"/>
              <a:cs typeface="Arial" pitchFamily="34" charset="0"/>
            </a:endParaRPr>
          </a:p>
        </p:txBody>
      </p:sp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772816"/>
            <a:ext cx="2266849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 descr="C:\!!!!!SDILENE!!!!!\27.02.12\JPG CZ\07_products-opening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Tichý alarm</a:t>
            </a:r>
          </a:p>
        </p:txBody>
      </p:sp>
      <p:sp>
        <p:nvSpPr>
          <p:cNvPr id="32771" name="Zástupný symbol pro obsah 2"/>
          <p:cNvSpPr>
            <a:spLocks noGrp="1"/>
          </p:cNvSpPr>
          <p:nvPr>
            <p:ph idx="1"/>
          </p:nvPr>
        </p:nvSpPr>
        <p:spPr>
          <a:xfrm>
            <a:off x="2843808" y="1484784"/>
            <a:ext cx="5904656" cy="4896544"/>
          </a:xfrm>
        </p:spPr>
        <p:txBody>
          <a:bodyPr/>
          <a:lstStyle/>
          <a:p>
            <a:pPr marL="0" indent="4763">
              <a:buNone/>
              <a:defRPr/>
            </a:pPr>
            <a:r>
              <a:rPr lang="en-US" dirty="0" smtClean="0"/>
              <a:t>S</a:t>
            </a:r>
            <a:r>
              <a:rPr lang="cs-CZ" dirty="0" err="1" smtClean="0"/>
              <a:t>peciální</a:t>
            </a:r>
            <a:r>
              <a:rPr lang="cs-CZ" dirty="0" smtClean="0"/>
              <a:t> kód otevře dveře, a zároveň tiše upozorní ochranku</a:t>
            </a:r>
          </a:p>
          <a:p>
            <a:pPr marL="0" indent="0">
              <a:buFontTx/>
              <a:buNone/>
              <a:defRPr/>
            </a:pPr>
            <a:endParaRPr lang="en-US" sz="1800" b="1" dirty="0" smtClean="0">
              <a:solidFill>
                <a:srgbClr val="298FCD"/>
              </a:solidFill>
              <a:ea typeface="Verdana" pitchFamily="34" charset="0"/>
              <a:cs typeface="Verdana" pitchFamily="34" charset="0"/>
            </a:endParaRPr>
          </a:p>
          <a:p>
            <a:pPr marL="514350" indent="-514350" eaLnBrk="1" hangingPunct="1">
              <a:buFontTx/>
              <a:buNone/>
              <a:defRPr/>
            </a:pPr>
            <a:r>
              <a:rPr lang="cs-CZ" sz="2000" b="1" dirty="0" smtClean="0">
                <a:solidFill>
                  <a:srgbClr val="298FCD"/>
                </a:solidFill>
              </a:rPr>
              <a:t>Použití</a:t>
            </a:r>
            <a:r>
              <a:rPr lang="en-US" sz="2000" b="1" dirty="0" smtClean="0">
                <a:solidFill>
                  <a:srgbClr val="298FCD"/>
                </a:solidFill>
              </a:rPr>
              <a:t>:</a:t>
            </a:r>
            <a:endParaRPr lang="cs-CZ" sz="2000" b="1" dirty="0" smtClean="0">
              <a:solidFill>
                <a:srgbClr val="298FCD"/>
              </a:solidFill>
            </a:endParaRPr>
          </a:p>
          <a:p>
            <a:pPr marL="0" indent="0" eaLnBrk="1" hangingPunct="1">
              <a:defRPr/>
            </a:pPr>
            <a:r>
              <a:rPr lang="cs-CZ" sz="2000" dirty="0" smtClean="0"/>
              <a:t> Pro případy donuceného otevření dveří</a:t>
            </a:r>
          </a:p>
          <a:p>
            <a:pPr marL="0" indent="0" eaLnBrk="1" hangingPunct="1">
              <a:defRPr/>
            </a:pPr>
            <a:r>
              <a:rPr lang="cs-CZ" sz="2000" dirty="0" smtClean="0"/>
              <a:t> Běžný hlasný alarm by útočníka mohl vylekat co by mohlo vést k násilí</a:t>
            </a:r>
          </a:p>
          <a:p>
            <a:pPr marL="0" indent="0" eaLnBrk="1" hangingPunct="1">
              <a:defRPr/>
            </a:pPr>
            <a:r>
              <a:rPr lang="cs-CZ" sz="2000" dirty="0" smtClean="0"/>
              <a:t> Tichý alarm otevře dveře, ale zároveň pošle správu na ochranku</a:t>
            </a:r>
          </a:p>
          <a:p>
            <a:pPr marL="0" indent="0" eaLnBrk="1" hangingPunct="1">
              <a:defRPr/>
            </a:pPr>
            <a:endParaRPr lang="cs-CZ" sz="2000" dirty="0" smtClean="0"/>
          </a:p>
          <a:p>
            <a:pPr marL="0" indent="0" eaLnBrk="1" hangingPunct="1">
              <a:defRPr/>
            </a:pPr>
            <a:r>
              <a:rPr lang="cs-CZ" sz="2000" dirty="0" smtClean="0"/>
              <a:t> Naprogramováno pomocí Automatizace</a:t>
            </a:r>
            <a:endParaRPr lang="en-US" sz="2000" dirty="0" smtClean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75463" y="6578600"/>
            <a:ext cx="1343025" cy="279400"/>
          </a:xfrm>
          <a:noFill/>
        </p:spPr>
        <p:txBody>
          <a:bodyPr/>
          <a:lstStyle/>
          <a:p>
            <a:pPr fontAlgn="base">
              <a:spcAft>
                <a:spcPct val="0"/>
              </a:spcAft>
            </a:pPr>
            <a:r>
              <a:rPr lang="en-US" b="1" dirty="0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www.2n.cz</a:t>
            </a:r>
            <a:endParaRPr lang="cs-CZ" b="1" dirty="0" smtClean="0">
              <a:solidFill>
                <a:schemeClr val="bg1"/>
              </a:solidFill>
              <a:latin typeface="Verdana" pitchFamily="34" charset="0"/>
              <a:cs typeface="Arial" pitchFamily="34" charset="0"/>
            </a:endParaRPr>
          </a:p>
        </p:txBody>
      </p:sp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772816"/>
            <a:ext cx="2266849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2" descr="http://www.aarons.org/wp-content/gallery/violent-crimes/robbery_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5085184"/>
            <a:ext cx="1340529" cy="1162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Skupinové ovládání</a:t>
            </a:r>
          </a:p>
        </p:txBody>
      </p:sp>
      <p:sp>
        <p:nvSpPr>
          <p:cNvPr id="32771" name="Zástupný symbol pro obsah 2"/>
          <p:cNvSpPr>
            <a:spLocks noGrp="1"/>
          </p:cNvSpPr>
          <p:nvPr>
            <p:ph idx="1"/>
          </p:nvPr>
        </p:nvSpPr>
        <p:spPr>
          <a:xfrm>
            <a:off x="2771800" y="1556792"/>
            <a:ext cx="5687988" cy="4569371"/>
          </a:xfrm>
        </p:spPr>
        <p:txBody>
          <a:bodyPr/>
          <a:lstStyle/>
          <a:p>
            <a:pPr marL="0" indent="4763">
              <a:buNone/>
              <a:defRPr/>
            </a:pPr>
            <a:r>
              <a:rPr lang="cs-CZ" sz="2400" dirty="0" smtClean="0"/>
              <a:t>Kód zadaný na jednom </a:t>
            </a:r>
            <a:r>
              <a:rPr lang="cs-CZ" sz="2400" dirty="0" err="1" smtClean="0"/>
              <a:t>interkomu</a:t>
            </a:r>
            <a:r>
              <a:rPr lang="cs-CZ" sz="2400" dirty="0" smtClean="0"/>
              <a:t> spustí akci na skupině jiných </a:t>
            </a:r>
            <a:r>
              <a:rPr lang="cs-CZ" sz="2400" dirty="0" err="1" smtClean="0"/>
              <a:t>interkomů</a:t>
            </a:r>
            <a:endParaRPr lang="cs-CZ" sz="2400" dirty="0" smtClean="0"/>
          </a:p>
          <a:p>
            <a:pPr marL="0" indent="0">
              <a:buFontTx/>
              <a:buNone/>
              <a:defRPr/>
            </a:pPr>
            <a:endParaRPr lang="en-US" sz="1800" b="1" dirty="0" smtClean="0">
              <a:solidFill>
                <a:srgbClr val="298FCD"/>
              </a:solidFill>
              <a:ea typeface="Verdana" pitchFamily="34" charset="0"/>
              <a:cs typeface="Verdana" pitchFamily="34" charset="0"/>
            </a:endParaRPr>
          </a:p>
          <a:p>
            <a:pPr marL="514350" indent="-514350" eaLnBrk="1" hangingPunct="1">
              <a:buFontTx/>
              <a:buNone/>
              <a:defRPr/>
            </a:pPr>
            <a:r>
              <a:rPr lang="cs-CZ" sz="2000" b="1" dirty="0" smtClean="0">
                <a:solidFill>
                  <a:srgbClr val="298FCD"/>
                </a:solidFill>
              </a:rPr>
              <a:t>Příklady použití</a:t>
            </a:r>
            <a:r>
              <a:rPr lang="en-US" sz="2000" b="1" dirty="0" smtClean="0">
                <a:solidFill>
                  <a:srgbClr val="298FCD"/>
                </a:solidFill>
              </a:rPr>
              <a:t>:</a:t>
            </a:r>
            <a:endParaRPr lang="cs-CZ" sz="2000" b="1" dirty="0" smtClean="0">
              <a:solidFill>
                <a:srgbClr val="298FCD"/>
              </a:solidFill>
            </a:endParaRPr>
          </a:p>
          <a:p>
            <a:pPr marL="0" indent="0" eaLnBrk="1" hangingPunct="1">
              <a:defRPr/>
            </a:pPr>
            <a:r>
              <a:rPr lang="cs-CZ" sz="2000" dirty="0" smtClean="0"/>
              <a:t> Při evakuaci budovy stačí protáhnout speciální kartu na libovolném </a:t>
            </a:r>
            <a:r>
              <a:rPr lang="cs-CZ" sz="2000" dirty="0" err="1" smtClean="0"/>
              <a:t>interkomu</a:t>
            </a:r>
            <a:r>
              <a:rPr lang="cs-CZ" sz="2000" dirty="0" smtClean="0"/>
              <a:t> a všechny </a:t>
            </a:r>
            <a:r>
              <a:rPr lang="cs-CZ" sz="2000" dirty="0" err="1" smtClean="0"/>
              <a:t>interkomy</a:t>
            </a:r>
            <a:r>
              <a:rPr lang="cs-CZ" sz="2000" dirty="0" smtClean="0"/>
              <a:t> v budově umožní průchod</a:t>
            </a:r>
          </a:p>
          <a:p>
            <a:pPr marL="0" indent="0" eaLnBrk="1" hangingPunct="1">
              <a:defRPr/>
            </a:pPr>
            <a:r>
              <a:rPr lang="cs-CZ" sz="2000" dirty="0" smtClean="0"/>
              <a:t> Kód zadaný na klávesnici spustí hlášení ze všech </a:t>
            </a:r>
            <a:r>
              <a:rPr lang="cs-CZ" sz="2000" dirty="0" err="1" smtClean="0"/>
              <a:t>interkomů</a:t>
            </a:r>
            <a:endParaRPr lang="cs-CZ" sz="2000" dirty="0" smtClean="0"/>
          </a:p>
          <a:p>
            <a:pPr marL="0" indent="0" eaLnBrk="1" hangingPunct="1">
              <a:defRPr/>
            </a:pPr>
            <a:endParaRPr lang="cs-CZ" sz="2000" dirty="0" smtClean="0"/>
          </a:p>
          <a:p>
            <a:pPr marL="0" indent="0" eaLnBrk="1" hangingPunct="1">
              <a:defRPr/>
            </a:pPr>
            <a:r>
              <a:rPr lang="cs-CZ" sz="2000" dirty="0" smtClean="0"/>
              <a:t> Naprogramováno pomocí Automatizace</a:t>
            </a:r>
            <a:endParaRPr lang="en-US" sz="2000" dirty="0" smtClean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75463" y="6578600"/>
            <a:ext cx="1343025" cy="279400"/>
          </a:xfrm>
          <a:noFill/>
        </p:spPr>
        <p:txBody>
          <a:bodyPr/>
          <a:lstStyle/>
          <a:p>
            <a:pPr fontAlgn="base">
              <a:spcAft>
                <a:spcPct val="0"/>
              </a:spcAft>
            </a:pPr>
            <a:r>
              <a:rPr lang="en-US" b="1" dirty="0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www.2n.cz</a:t>
            </a:r>
            <a:endParaRPr lang="cs-CZ" b="1" dirty="0" smtClean="0">
              <a:solidFill>
                <a:schemeClr val="bg1"/>
              </a:solidFill>
              <a:latin typeface="Verdana" pitchFamily="34" charset="0"/>
              <a:cs typeface="Arial" pitchFamily="34" charset="0"/>
            </a:endParaRPr>
          </a:p>
        </p:txBody>
      </p:sp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772816"/>
            <a:ext cx="2266849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 txBox="1">
            <a:spLocks noChangeArrowheads="1"/>
          </p:cNvSpPr>
          <p:nvPr/>
        </p:nvSpPr>
        <p:spPr bwMode="auto">
          <a:xfrm>
            <a:off x="2071670" y="2428877"/>
            <a:ext cx="6532778" cy="3643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endParaRPr lang="en-US" sz="3200" dirty="0"/>
          </a:p>
        </p:txBody>
      </p:sp>
      <p:sp>
        <p:nvSpPr>
          <p:cNvPr id="8" name="Zaoblený obdélník 7"/>
          <p:cNvSpPr/>
          <p:nvPr/>
        </p:nvSpPr>
        <p:spPr>
          <a:xfrm>
            <a:off x="2195736" y="1643063"/>
            <a:ext cx="6162452" cy="500062"/>
          </a:xfrm>
          <a:prstGeom prst="roundRect">
            <a:avLst>
              <a:gd name="adj" fmla="val 10000"/>
            </a:avLst>
          </a:prstGeom>
          <a:solidFill>
            <a:srgbClr val="005599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Software</a:t>
            </a:r>
            <a:endParaRPr lang="en-US" sz="20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286000" y="785813"/>
            <a:ext cx="5857875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2800" b="1" dirty="0" smtClean="0">
                <a:solidFill>
                  <a:srgbClr val="0055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2N</a:t>
            </a:r>
            <a:r>
              <a:rPr lang="en-US" sz="2800" b="1" baseline="30000" dirty="0" smtClean="0">
                <a:solidFill>
                  <a:srgbClr val="0055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®</a:t>
            </a:r>
            <a:r>
              <a:rPr lang="en-US" sz="2800" b="1" dirty="0" smtClean="0">
                <a:solidFill>
                  <a:srgbClr val="005599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Helios IP</a:t>
            </a:r>
            <a:endParaRPr lang="en-US" sz="2800" b="1" dirty="0">
              <a:solidFill>
                <a:srgbClr val="005599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200" name="TextovéPole 11"/>
          <p:cNvSpPr txBox="1">
            <a:spLocks noChangeArrowheads="1"/>
          </p:cNvSpPr>
          <p:nvPr/>
        </p:nvSpPr>
        <p:spPr bwMode="auto">
          <a:xfrm>
            <a:off x="6715125" y="6569075"/>
            <a:ext cx="17145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smtClean="0">
                <a:solidFill>
                  <a:schemeClr val="bg1"/>
                </a:solidFill>
                <a:latin typeface="Verdana" pitchFamily="34" charset="0"/>
              </a:rPr>
              <a:t>www.2n.cz</a:t>
            </a:r>
            <a:endParaRPr lang="en-US" b="1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2339752" y="2564904"/>
            <a:ext cx="6912768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 indent="-342900" eaLnBrk="0" hangingPunct="0">
              <a:spcBef>
                <a:spcPct val="20000"/>
              </a:spcBef>
              <a:spcAft>
                <a:spcPts val="2400"/>
              </a:spcAft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11111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Helios IP Manager</a:t>
            </a:r>
          </a:p>
          <a:p>
            <a:pPr marL="360000" indent="-342900" eaLnBrk="0" hangingPunct="0">
              <a:spcBef>
                <a:spcPct val="20000"/>
              </a:spcBef>
              <a:spcAft>
                <a:spcPts val="2400"/>
              </a:spcAft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11111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Helios IP Eye</a:t>
            </a:r>
          </a:p>
          <a:p>
            <a:pPr marL="360000" indent="-342900" eaLnBrk="0" hangingPunct="0">
              <a:spcBef>
                <a:spcPct val="20000"/>
              </a:spcBef>
              <a:spcAft>
                <a:spcPts val="2400"/>
              </a:spcAft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11111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Network Scanner</a:t>
            </a:r>
          </a:p>
          <a:p>
            <a:pPr marL="360000" indent="-342900" eaLnBrk="0" hangingPunct="0">
              <a:spcBef>
                <a:spcPct val="20000"/>
              </a:spcBef>
              <a:spcAft>
                <a:spcPts val="2400"/>
              </a:spcAft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11111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Helios IP Mobile</a:t>
            </a:r>
            <a:r>
              <a:rPr lang="cs-CZ" sz="2800" dirty="0" smtClean="0">
                <a:solidFill>
                  <a:srgbClr val="11111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– Android, </a:t>
            </a:r>
            <a:r>
              <a:rPr lang="cs-CZ" sz="2800" dirty="0" err="1" smtClean="0">
                <a:solidFill>
                  <a:srgbClr val="11111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iOS</a:t>
            </a:r>
            <a:endParaRPr lang="en-US" sz="2800" dirty="0" smtClean="0">
              <a:solidFill>
                <a:srgbClr val="11111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60000" indent="-342900" eaLnBrk="0" hangingPunct="0">
              <a:spcBef>
                <a:spcPct val="20000"/>
              </a:spcBef>
              <a:spcAft>
                <a:spcPts val="2400"/>
              </a:spcAft>
              <a:buFont typeface="Arial" pitchFamily="34" charset="0"/>
              <a:buChar char="•"/>
            </a:pPr>
            <a:r>
              <a:rPr lang="cs-CZ" sz="2800" dirty="0" smtClean="0">
                <a:solidFill>
                  <a:srgbClr val="11111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Docházka</a:t>
            </a:r>
            <a:endParaRPr lang="en-US" sz="2800" dirty="0" smtClean="0">
              <a:solidFill>
                <a:srgbClr val="11111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60000" indent="-342900" eaLnBrk="0" hangingPunct="0">
              <a:spcBef>
                <a:spcPct val="20000"/>
              </a:spcBef>
              <a:spcAft>
                <a:spcPts val="2400"/>
              </a:spcAft>
              <a:buFont typeface="Arial" pitchFamily="34" charset="0"/>
              <a:buChar char="•"/>
            </a:pPr>
            <a:endParaRPr lang="en-US" sz="2800" i="1" dirty="0" smtClean="0">
              <a:solidFill>
                <a:srgbClr val="11111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3" name="Obrázek 3" descr="LR_2N Helios_IP_front_MENU_EN_CTECKA_01.jpg"/>
          <p:cNvPicPr>
            <a:picLocks noChangeAspect="1"/>
          </p:cNvPicPr>
          <p:nvPr/>
        </p:nvPicPr>
        <p:blipFill>
          <a:blip r:embed="rId3" cstate="print"/>
          <a:srcRect l="18608" t="9052" r="21747" b="9052"/>
          <a:stretch>
            <a:fillRect/>
          </a:stretch>
        </p:blipFill>
        <p:spPr bwMode="auto">
          <a:xfrm>
            <a:off x="323528" y="1988840"/>
            <a:ext cx="648072" cy="1330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3" descr="R:\Marketing\PRO OBCHODNÍKY\PRODUKTY - VŠE\2N® Helios IP Force\Photos\all-black version (sale version)\HR\HR_Helios Force_4buttons_Front.jpg"/>
          <p:cNvPicPr>
            <a:picLocks noChangeAspect="1" noChangeArrowheads="1"/>
          </p:cNvPicPr>
          <p:nvPr/>
        </p:nvPicPr>
        <p:blipFill>
          <a:blip r:embed="rId4" cstate="print"/>
          <a:srcRect l="23759" t="13368" r="22181" b="16128"/>
          <a:stretch>
            <a:fillRect/>
          </a:stretch>
        </p:blipFill>
        <p:spPr bwMode="auto">
          <a:xfrm>
            <a:off x="1259632" y="3717032"/>
            <a:ext cx="661297" cy="1296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4" descr="C:\Users\Seybold\Desktop\2N® Helios IP Safety\photos\LR\2N® Helios IP Safety_Front.jpg"/>
          <p:cNvPicPr>
            <a:picLocks noChangeAspect="1" noChangeArrowheads="1"/>
          </p:cNvPicPr>
          <p:nvPr/>
        </p:nvPicPr>
        <p:blipFill>
          <a:blip r:embed="rId5" cstate="print"/>
          <a:srcRect l="23466" t="15925" r="25535" b="17338"/>
          <a:stretch>
            <a:fillRect/>
          </a:stretch>
        </p:blipFill>
        <p:spPr bwMode="auto">
          <a:xfrm>
            <a:off x="323528" y="3717032"/>
            <a:ext cx="650356" cy="1279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2" descr="D:\HeliosIP\Helios IP Uni\photos\LR\LR_2N Helios_IP_UNI_2 Buttons_Front.jpg"/>
          <p:cNvPicPr>
            <a:picLocks noChangeAspect="1" noChangeArrowheads="1"/>
          </p:cNvPicPr>
          <p:nvPr/>
        </p:nvPicPr>
        <p:blipFill>
          <a:blip r:embed="rId6" cstate="print"/>
          <a:srcRect l="18356" t="13563" r="18418" b="15904"/>
          <a:stretch>
            <a:fillRect/>
          </a:stretch>
        </p:blipFill>
        <p:spPr bwMode="auto">
          <a:xfrm>
            <a:off x="395536" y="5301208"/>
            <a:ext cx="576064" cy="966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3" descr="D:\HeliosIP\Helios IP Verso\Photos\2N Helios IP Verso_front_LR_5buttons_small.jpg"/>
          <p:cNvPicPr>
            <a:picLocks noChangeAspect="1" noChangeArrowheads="1"/>
          </p:cNvPicPr>
          <p:nvPr/>
        </p:nvPicPr>
        <p:blipFill>
          <a:blip r:embed="rId7" cstate="print"/>
          <a:srcRect l="7225" t="3571" r="6076" b="3571"/>
          <a:stretch>
            <a:fillRect/>
          </a:stretch>
        </p:blipFill>
        <p:spPr bwMode="auto">
          <a:xfrm>
            <a:off x="1259632" y="1988840"/>
            <a:ext cx="664689" cy="144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5000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dirty="0" smtClean="0"/>
              <a:t>2</a:t>
            </a:r>
            <a:r>
              <a:rPr lang="es-ES" b="1" dirty="0" smtClean="0"/>
              <a:t>N</a:t>
            </a:r>
            <a:r>
              <a:rPr lang="cs-CZ" b="1" baseline="30000" dirty="0" smtClean="0"/>
              <a:t>®</a:t>
            </a:r>
            <a:r>
              <a:rPr lang="cs-CZ" b="1" dirty="0" smtClean="0"/>
              <a:t> </a:t>
            </a:r>
            <a:r>
              <a:rPr lang="en-US" b="1" dirty="0" smtClean="0"/>
              <a:t>Helios IP Manager</a:t>
            </a:r>
          </a:p>
        </p:txBody>
      </p:sp>
      <p:sp>
        <p:nvSpPr>
          <p:cNvPr id="37891" name="Zástupný symbol pro obsah 2"/>
          <p:cNvSpPr>
            <a:spLocks noGrp="1"/>
          </p:cNvSpPr>
          <p:nvPr>
            <p:ph idx="1"/>
          </p:nvPr>
        </p:nvSpPr>
        <p:spPr>
          <a:xfrm>
            <a:off x="4500563" y="1916832"/>
            <a:ext cx="4319587" cy="4536356"/>
          </a:xfrm>
        </p:spPr>
        <p:txBody>
          <a:bodyPr/>
          <a:lstStyle/>
          <a:p>
            <a:pPr eaLnBrk="1" hangingPunct="1">
              <a:spcAft>
                <a:spcPts val="3000"/>
              </a:spcAft>
            </a:pPr>
            <a:r>
              <a:rPr lang="cs-CZ" dirty="0" smtClean="0"/>
              <a:t>Řízení přístupových práv</a:t>
            </a:r>
            <a:endParaRPr lang="en-US" dirty="0" smtClean="0"/>
          </a:p>
          <a:p>
            <a:pPr eaLnBrk="1" hangingPunct="1">
              <a:spcAft>
                <a:spcPts val="3000"/>
              </a:spcAft>
            </a:pPr>
            <a:r>
              <a:rPr lang="cs-CZ" dirty="0" smtClean="0"/>
              <a:t>Skupinové nastavování</a:t>
            </a:r>
            <a:endParaRPr lang="en-US" dirty="0" smtClean="0"/>
          </a:p>
          <a:p>
            <a:pPr eaLnBrk="1" hangingPunct="1">
              <a:spcAft>
                <a:spcPts val="3000"/>
              </a:spcAft>
            </a:pPr>
            <a:r>
              <a:rPr lang="cs-CZ" dirty="0" smtClean="0"/>
              <a:t>Konfigurace displeje</a:t>
            </a:r>
            <a:endParaRPr lang="en-US" dirty="0" smtClean="0"/>
          </a:p>
        </p:txBody>
      </p:sp>
      <p:pic>
        <p:nvPicPr>
          <p:cNvPr id="37892" name="Obrázek 4" descr="02_uzivatel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6688" y="2348880"/>
            <a:ext cx="4117975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3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75463" y="6578600"/>
            <a:ext cx="1343025" cy="279400"/>
          </a:xfrm>
          <a:noFill/>
        </p:spPr>
        <p:txBody>
          <a:bodyPr/>
          <a:lstStyle/>
          <a:p>
            <a:pPr fontAlgn="base">
              <a:spcAft>
                <a:spcPct val="0"/>
              </a:spcAft>
            </a:pPr>
            <a:r>
              <a:rPr lang="en-US" b="1" dirty="0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www.2n.cz</a:t>
            </a:r>
            <a:endParaRPr lang="cs-CZ" b="1" dirty="0" smtClean="0">
              <a:solidFill>
                <a:schemeClr val="bg1"/>
              </a:solidFill>
              <a:latin typeface="Verdana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dirty="0" smtClean="0"/>
              <a:t>2</a:t>
            </a:r>
            <a:r>
              <a:rPr lang="es-ES" b="1" dirty="0" smtClean="0"/>
              <a:t>N</a:t>
            </a:r>
            <a:r>
              <a:rPr lang="cs-CZ" b="1" baseline="30000" dirty="0" smtClean="0"/>
              <a:t>®</a:t>
            </a:r>
            <a:r>
              <a:rPr lang="cs-CZ" b="1" dirty="0" smtClean="0"/>
              <a:t> </a:t>
            </a:r>
            <a:r>
              <a:rPr lang="cs-CZ" b="1" dirty="0" err="1" smtClean="0"/>
              <a:t>Helios</a:t>
            </a:r>
            <a:r>
              <a:rPr lang="cs-CZ" b="1" dirty="0" smtClean="0"/>
              <a:t> IP EYE</a:t>
            </a:r>
          </a:p>
        </p:txBody>
      </p:sp>
      <p:sp>
        <p:nvSpPr>
          <p:cNvPr id="36867" name="Zástupný symbol pro obsah 3"/>
          <p:cNvSpPr>
            <a:spLocks noGrp="1"/>
          </p:cNvSpPr>
          <p:nvPr>
            <p:ph sz="half" idx="2"/>
          </p:nvPr>
        </p:nvSpPr>
        <p:spPr>
          <a:xfrm>
            <a:off x="4643438" y="1773238"/>
            <a:ext cx="4249042" cy="4352925"/>
          </a:xfrm>
        </p:spPr>
        <p:txBody>
          <a:bodyPr/>
          <a:lstStyle/>
          <a:p>
            <a:pPr>
              <a:spcAft>
                <a:spcPts val="3000"/>
              </a:spcAft>
            </a:pPr>
            <a:r>
              <a:rPr lang="en-GB" dirty="0" smtClean="0"/>
              <a:t>Video</a:t>
            </a:r>
            <a:r>
              <a:rPr lang="cs-CZ" dirty="0" smtClean="0"/>
              <a:t> na </a:t>
            </a:r>
            <a:r>
              <a:rPr lang="en-GB" dirty="0" smtClean="0"/>
              <a:t>PC</a:t>
            </a:r>
          </a:p>
          <a:p>
            <a:pPr>
              <a:spcAft>
                <a:spcPts val="3000"/>
              </a:spcAft>
            </a:pPr>
            <a:r>
              <a:rPr lang="cs-CZ" dirty="0" smtClean="0"/>
              <a:t>Zdarma</a:t>
            </a:r>
            <a:endParaRPr lang="en-GB" dirty="0" smtClean="0"/>
          </a:p>
          <a:p>
            <a:pPr>
              <a:spcAft>
                <a:spcPts val="3000"/>
              </a:spcAft>
            </a:pPr>
            <a:r>
              <a:rPr lang="cs-CZ" dirty="0" smtClean="0"/>
              <a:t>Video dohled – zvýšení zabezpečení</a:t>
            </a:r>
            <a:endParaRPr lang="en-GB" dirty="0" smtClean="0"/>
          </a:p>
          <a:p>
            <a:pPr>
              <a:spcAft>
                <a:spcPts val="3000"/>
              </a:spcAft>
            </a:pPr>
            <a:r>
              <a:rPr lang="cs-CZ" dirty="0" smtClean="0"/>
              <a:t>Ovládání zámku</a:t>
            </a:r>
            <a:endParaRPr lang="en-GB" dirty="0" smtClean="0"/>
          </a:p>
        </p:txBody>
      </p:sp>
      <p:pic>
        <p:nvPicPr>
          <p:cNvPr id="36868" name="Picture 6" descr="D:\HeliosIP\Eye\sc_shot_surveillanc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773238"/>
            <a:ext cx="4173538" cy="354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7" descr="D:\HeliosIP\Eye\sc_shot_DVA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450" y="4797425"/>
            <a:ext cx="1782763" cy="163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0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75463" y="6578600"/>
            <a:ext cx="1343025" cy="279400"/>
          </a:xfrm>
          <a:noFill/>
        </p:spPr>
        <p:txBody>
          <a:bodyPr/>
          <a:lstStyle/>
          <a:p>
            <a:pPr fontAlgn="base">
              <a:spcAft>
                <a:spcPct val="0"/>
              </a:spcAft>
            </a:pPr>
            <a:r>
              <a:rPr lang="en-US" b="1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www.2n.cz</a:t>
            </a:r>
            <a:endParaRPr lang="cs-CZ" b="1" smtClean="0">
              <a:solidFill>
                <a:schemeClr val="bg1"/>
              </a:solidFill>
              <a:latin typeface="Verdana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b="1" dirty="0" smtClean="0"/>
              <a:t>2</a:t>
            </a:r>
            <a:r>
              <a:rPr lang="es-ES" b="1" dirty="0" smtClean="0"/>
              <a:t>N</a:t>
            </a:r>
            <a:r>
              <a:rPr lang="cs-CZ" b="1" baseline="30000" dirty="0" smtClean="0"/>
              <a:t>®</a:t>
            </a:r>
            <a:r>
              <a:rPr lang="cs-CZ" b="1" dirty="0" smtClean="0"/>
              <a:t> </a:t>
            </a:r>
            <a:r>
              <a:rPr lang="cs-CZ" b="1" dirty="0" err="1" smtClean="0"/>
              <a:t>Helios</a:t>
            </a:r>
            <a:r>
              <a:rPr lang="cs-CZ" b="1" dirty="0" smtClean="0"/>
              <a:t> IP Mobile</a:t>
            </a:r>
          </a:p>
        </p:txBody>
      </p:sp>
      <p:sp>
        <p:nvSpPr>
          <p:cNvPr id="36867" name="Zástupný symbol pro obsah 3"/>
          <p:cNvSpPr>
            <a:spLocks noGrp="1"/>
          </p:cNvSpPr>
          <p:nvPr>
            <p:ph sz="half" idx="2"/>
          </p:nvPr>
        </p:nvSpPr>
        <p:spPr>
          <a:xfrm>
            <a:off x="4643438" y="2060848"/>
            <a:ext cx="4249042" cy="4065315"/>
          </a:xfrm>
        </p:spPr>
        <p:txBody>
          <a:bodyPr/>
          <a:lstStyle/>
          <a:p>
            <a:pPr>
              <a:spcAft>
                <a:spcPts val="3000"/>
              </a:spcAft>
            </a:pPr>
            <a:r>
              <a:rPr lang="cs-CZ" dirty="0" smtClean="0"/>
              <a:t>Android </a:t>
            </a:r>
            <a:r>
              <a:rPr lang="en-US" dirty="0" smtClean="0"/>
              <a:t>&amp; </a:t>
            </a:r>
            <a:r>
              <a:rPr lang="en-US" dirty="0" err="1" smtClean="0"/>
              <a:t>iOS</a:t>
            </a:r>
            <a:endParaRPr lang="en-US" dirty="0" smtClean="0"/>
          </a:p>
          <a:p>
            <a:pPr>
              <a:spcAft>
                <a:spcPts val="3000"/>
              </a:spcAft>
            </a:pPr>
            <a:r>
              <a:rPr lang="cs-CZ" dirty="0" smtClean="0"/>
              <a:t>Audio </a:t>
            </a:r>
            <a:r>
              <a:rPr lang="en-US" dirty="0" smtClean="0"/>
              <a:t>&amp; Video </a:t>
            </a:r>
            <a:r>
              <a:rPr lang="en-US" dirty="0" err="1" smtClean="0"/>
              <a:t>vr</a:t>
            </a:r>
            <a:r>
              <a:rPr lang="cs-CZ" dirty="0" err="1" smtClean="0"/>
              <a:t>ámci</a:t>
            </a:r>
            <a:r>
              <a:rPr lang="cs-CZ" dirty="0" smtClean="0"/>
              <a:t> LAN</a:t>
            </a:r>
          </a:p>
          <a:p>
            <a:pPr>
              <a:spcAft>
                <a:spcPts val="3000"/>
              </a:spcAft>
            </a:pPr>
            <a:r>
              <a:rPr lang="cs-CZ" dirty="0" smtClean="0"/>
              <a:t>Bez znalosti IP adres</a:t>
            </a:r>
            <a:endParaRPr lang="en-GB" dirty="0" smtClean="0"/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75463" y="6578600"/>
            <a:ext cx="1343025" cy="279400"/>
          </a:xfrm>
          <a:noFill/>
        </p:spPr>
        <p:txBody>
          <a:bodyPr/>
          <a:lstStyle/>
          <a:p>
            <a:pPr fontAlgn="base">
              <a:spcAft>
                <a:spcPct val="0"/>
              </a:spcAft>
            </a:pPr>
            <a:r>
              <a:rPr lang="en-US" b="1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www.2n.cz</a:t>
            </a:r>
            <a:endParaRPr lang="cs-CZ" b="1" smtClean="0">
              <a:solidFill>
                <a:schemeClr val="bg1"/>
              </a:solidFill>
              <a:latin typeface="Verdana" pitchFamily="34" charset="0"/>
              <a:cs typeface="Arial" pitchFamily="34" charset="0"/>
            </a:endParaRPr>
          </a:p>
        </p:txBody>
      </p:sp>
      <p:pic>
        <p:nvPicPr>
          <p:cNvPr id="45057" name="Picture 1" descr="D:\HeliosIP\Helios IP Mobile\Screenshot_2013-01-10-11-33-03_03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492896"/>
            <a:ext cx="4032448" cy="252028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Obrázek 2" descr="Broadsoft_techPartner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1757" y="659653"/>
            <a:ext cx="2415856" cy="484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18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08" y="2780928"/>
            <a:ext cx="3040951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3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72024" y="887942"/>
            <a:ext cx="1493635" cy="740857"/>
          </a:xfrm>
          <a:prstGeom prst="rect">
            <a:avLst/>
          </a:prstGeom>
          <a:noFill/>
          <a:ln w="1">
            <a:noFill/>
            <a:miter lim="800000"/>
            <a:headEnd/>
            <a:tailEnd/>
          </a:ln>
        </p:spPr>
      </p:pic>
      <p:pic>
        <p:nvPicPr>
          <p:cNvPr id="38917" name="Picture 83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3820" y="3717032"/>
            <a:ext cx="2760305" cy="792088"/>
          </a:xfrm>
          <a:prstGeom prst="rect">
            <a:avLst/>
          </a:prstGeom>
          <a:noFill/>
          <a:ln w="1">
            <a:noFill/>
            <a:miter lim="800000"/>
            <a:headEnd/>
            <a:tailEnd/>
          </a:ln>
        </p:spPr>
      </p:pic>
      <p:pic>
        <p:nvPicPr>
          <p:cNvPr id="38919" name="Picture 2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24328" y="1556792"/>
            <a:ext cx="775895" cy="537836"/>
          </a:xfrm>
          <a:prstGeom prst="rect">
            <a:avLst/>
          </a:prstGeom>
          <a:noFill/>
          <a:ln w="1">
            <a:noFill/>
            <a:miter lim="800000"/>
            <a:headEnd/>
            <a:tailEnd/>
          </a:ln>
        </p:spPr>
      </p:pic>
      <p:pic>
        <p:nvPicPr>
          <p:cNvPr id="38920" name="Picture 10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59632" y="5877272"/>
            <a:ext cx="2213065" cy="573104"/>
          </a:xfrm>
          <a:prstGeom prst="rect">
            <a:avLst/>
          </a:prstGeom>
          <a:noFill/>
          <a:ln w="1">
            <a:noFill/>
            <a:miter lim="800000"/>
            <a:headEnd/>
            <a:tailEnd/>
          </a:ln>
        </p:spPr>
      </p:pic>
      <p:pic>
        <p:nvPicPr>
          <p:cNvPr id="38921" name="Picture 2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04248" y="6021288"/>
            <a:ext cx="1948556" cy="414399"/>
          </a:xfrm>
          <a:prstGeom prst="rect">
            <a:avLst/>
          </a:prstGeom>
          <a:noFill/>
          <a:ln w="1">
            <a:noFill/>
            <a:miter lim="800000"/>
            <a:headEnd/>
            <a:tailEnd/>
          </a:ln>
        </p:spPr>
      </p:pic>
      <p:pic>
        <p:nvPicPr>
          <p:cNvPr id="38922" name="Picture 3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90620" y="5852216"/>
            <a:ext cx="1675229" cy="581922"/>
          </a:xfrm>
          <a:prstGeom prst="rect">
            <a:avLst/>
          </a:prstGeom>
          <a:noFill/>
          <a:ln w="1">
            <a:noFill/>
            <a:miter lim="800000"/>
            <a:headEnd/>
            <a:tailEnd/>
          </a:ln>
        </p:spPr>
      </p:pic>
      <p:pic>
        <p:nvPicPr>
          <p:cNvPr id="38923" name="Picture 3" descr="D:\HeliosIP\interoperability\Aastra\Aastra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56176" y="4581128"/>
            <a:ext cx="2699470" cy="1517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4" name="AutoShape 2" descr="data:image/jpeg;base64,/9j/4AAQSkZJRgABAQAAAQABAAD/2wCEAAkGBhQPEBASEBAWERQVFBIQFBEVEBcUEhIcFRAWFRUSEhIXHCYfGhkjGhQTIDAhIycqODAsFx4xNTAsNSYrLCkBCQoKDgwOGg8PGjAkHyIyKzQ1LSk0KTQ1LDQ1NTA2NTU1KiouNSkvKTQsNSk0MCwuLDUwLTA0LDUwLiwuKjQsLf/AABEIAK0BJAMBIgACEQEDEQH/xAAcAAEAAQUBAQAAAAAAAAAAAAAABQMEBgcIAgH/xABNEAABAwIDBAQJBgoIBwEAAAABAAIDBBEFEiEGEzFRByJBYQgUMjVicYGRoSNCUnSSsxUkM3KxssHR4fBTVXOClKLT8RglQ2OTtNIX/8QAGQEBAAMBAQAAAAAAAAAAAAAAAAECBAMG/8QALBEBAAIBAgIIBgMAAAAAAAAAAAECEQMhMUESIlFhcYGR4QQTsdHw8TIzQv/aAAwDAQACEQMRAD8A3iiIgIiICIiAiIgIiICIiAiIgIiICIiAiIgIiICIiAiIgIiICIiAiIgIiICIiAiIgIiICIiAiIgIiICIiAiIgIiICIiAiIgIiICIiAiIgIiICIiAiIgIiICIiAiIgIiICIiAiIgIiICtZ8RYw5b5n/QaMzvaBw9tlE4nWvfUinz7iPKHGS4DpPRYT7tOR9S9wYeIH5GyOYHm7Hgghx+i8EHXke1RExPCSYmEm0yP7BGPtP8A/kfFVKWTMwE8dWn1g2P6FRyys1MjXD0mZfiCvFFKczriwf1ha9iba2upF+iIgIiICIiAiIgIiICIiAiIgIiICIiAiIgIiICIiAiIgIiICIiAiIgIiILLE8LZUMyvGo1a6wJafbxHcoCWha0ZHh0TmuaX5HnI9hOXesabjQkEjs1WWKPxmg3sbreUAS0+zVvqI09yx/EaMWib1jf6u+lqTHVmdllUYbLGMxqgWt7JWgges9qpNrqh2UGJjjYvaQSwkAgEgOPeNDZUaHEmvc11QScoAYMvUFhbOeblJVdcwyQPD2kAvBN+ALO32gLJXVpaOlS+I22z397tNZicWrny+zycdez8pSyN72jMPfoqkO0kDvn5Tyc0j48EFZJPpCMjP6Vw1P5jP2lWz8NYZ42Ebw5XSSOecxOmVoPIXJNhyXf5mrxpOY74+mPsp0af6jHh7pqKdrxdrg4cwQR8F7UJNsvHfNE58LubXG3u4/FWMmMTUjg2R8dQ3ucBKPWOPwPrXWde2n/bXEdsb+6saUX/AIT5T+YZSiscMxmOoHUdr2sOjh7OXeFfLTW9bRms5hxtWaziRYhj/SNFRYnSUEsZ/GGsInzgNYXyPYxrm2vq5oF7/O7ll61Tt3s4MRxmSm4Pdg7nROvbJIyuDo3A9nWAB7iVZVtZYjgXSJFW4nV0EUZ/F2ucZ8wyvLHsY9rW2vo5xF7/ADVFDpFd+ARV2/G7eJ7q3W8avusuTnm69uSi9gtnxh+NeLcXMwmMyOvfPI+rDpX37buJ9lkGwcCr6iV1SKmlFOGTOjhIlD99GPJlsPJvyP7FK3WtcL2zlpqPaCqme6bxWvqo4WvcSGgbtsUY5MzPHDsurzB9h6qeKKpqsXrG1LwyZzIpQyljvZ26FOBZzQDY66oM/uvl1rTEBV1uO1dEyulpqZtNBK/dOAkHAZYSb5C4m5dbg23avYjqMQr5sOZXzwU2Hw0zJpo3htXVSSR5ml81tBlBvYam/MWDZK+XWvcPfUYTi1LRPq5aulrY5jEah28ngkhZncN7a7mFttDz7tYXZeqdiFVOK3Fqqkr46l4bQtlEMIY1wLGMhItKC0G5vcjXvIbdXy61/Xy1GK4pVUUdXLR0tGyEzOp3Bk88kzc7WiWxysDb8O0HmLUIo6jDcSgoHV09RTV8NS2KSaQPqaaSKPMXMmtqLFtrjiRyNwlYNqayrxGeCjigFNSyxRVMszpN7IXWdIKdrNAWtv5XE25rI8Px2GolqIon5n07mxyjKQGuc3MGgkWOnJa22A2Wea7Fv+Y1Y3NUYz8q35e8Ft5N1dXi+hFuAX3YDZd/4SxQ/hCr/F6uHMN621TaMO/GOr1uFtLaINltxmEyboTMz3LcubtHFgPDNx046FXqwCj2MmZU5i0WsyMvuzIGsbTWmYQd4ZCacnK4WBeCDdpL8/QEREBERAREQEREBERAREQERfHusLngNUETTPZHE4PFwJJGtba5d1zYAKP/AASZJcpAju0vyjXIL2APeVWw6qa15dK0guu9jjwAcb6DvvxVamkkkL3MGXOfyjuDQOAaO0rzk309aKVnfujjt2+O3dhv61JmY9VJ1dNSkCW0jOw319h/eqWHVUsj5XRsbmc4Xe53VYAOq0NGpVRmGiWW1y8NPykhPlH6De7+eSr1eEGN29puq4cY/mu5gfu/QuunXXnrRnoRPDOZ8pxvj9STanDnPoqjBi/WeZ8noA5I/c3irSWBkkvi0DGtY2zp3NFrgHSK/aSeP+6qVe0AMbQxwZI64OY23VtHF3eOwdqo0GLQQtyQtkmPFxZGSXHtJJWybaMzFYmMc55z3dvipFdTGZjw7PHsXmJYC2U54zupRqJG6a+kBxXrCsSc4mKcZZWi/oyD6bP5/h5biFQ/yKXIOckoH+VoJSXD5pSxz3xsLHZmljHOcOYzFw0I0Isu23S6WnE9+2In15ue+Ojefb2SyxV+BzHHmVmT5AYe6mL8zb5zVZ8uS+bydb2ssqWrulLpZmwerigip45WvhbMXPc4EEyPbbqnh1B71sZ143o6k/DnjF/xHN+EN1cW8ay7u+Tjw+Uzc9FL0+AzNx6asLPkHUDKcPzNuXicPLcl83AcbWWQYHXmopaaZwDTLDFKWjgC+NriBfs1V8g19huwcktJjlLUjdCsrameJ4c1/VfkMUhDT9JgOU2Oi94Pi2MQRxU0uFslewNi8cFaxsD2ts3eujIz3sL2tqeXBZ8iDEcOwGZmOVtW5loJKWCJj8zblzHDMMt7j1kKxxTBqygxKevoIG1kdUyJlTS71sUgdE3KyWJ7+qRlvcd59meIgwXCsHrK7EYa+vgbSMpo5I6alErZZS6UZZJpXt6o6ugA/ZrCbVYPX4uIoJcJjpZWSscMS8ajeImsfcuhDflNR80/suNqogwPFMHrKHEpq+ggbWR1TI2VNKZWxSB0TcrJYnu6p6uhHeedx6wvB6uuxGCvr4G0jKaOVlNS75sshdKMsksr29UDLYADkOWudIgxTY7A5qaqxaSVmVtRVCaI5mnM3dgXsDca9hsozC6CtocVriyjFRTVs0MvjAqGM3ADMsmeN3WdbWwHGw56Z8iAiIgIiICIiAiIgIiICIiAiIgKMxmr0bE0EufxDeOXt9V+HvVfEsSbAzM7jwa3tceX8VjjMSLy6zXPLtX5dC/k0u+ZGOFuJ7rrB8Xr1iPlxO8tGjpTPXxskY6V1SbucAxoLWhvk3tazT2gdp9y+uxUCJjC7K6xa88S2xLbAfSNl7hpZZdHv3TRYbuMW0tpqrqDDI2OAa2+hJJ1PvKzU+G1JnNNs8Znn5fpe16898dn3WsFW/KG08BDRwc/Qeu3avrcNlm/KzkDhlYLfFSoBHePj/FeaY+V61tr8LGMXtM93CPSHL5vZH55rODZ+FmuTMebzm+B0+CkGRhosAAOQFh7l6RaKadKfxjDna9rcZfLL6iK6oudPCO85031Rn38y6LXOnhHec6b6oz7+ZBvTY/zdQfVab7hil1EbH+bqD6rTfcMUugXRc89LOP4jheKvEVdOIZMtTCzeuLACetHl4WD2uFuRC3xgeKtq6aCoj8mWNko7szQcp7xe3sQXyItAdLO3tW7FhR4fUyxbsR0+WKQt3krzc3txIzMb62lBv8ARay6Wayow7BIN1VSiZklPE+oEhEknyb87nO49Yi6wTZzpcrG4e2mhdJWYjPUSBjn3ldEzdxhtmnynF2ewOgsSe8OiEXPNX0V49UtM09TmkOu7fWuzj0RbqD1BwCh9mekfEMEq9xWOlfGxwZNTTOL3MGnWic4mxsbixsb990HTyKlS1LZWMkjcHMe1r2uHBwcAWkdxBCwbpQ6UmYOwRxtEtU8ZmRk9SNuo3kttbXBs0WvY6hBnyLmjD6THdoLytml3JJGd0vi9NysxjbZrcLhp7yrmq6MceoBvYJnyEanxeseX6eg7KXeoAoOjkWD4XW1kuHYbKZZRM5jvGAIWEuLaaZ43jXRktO8jjbpbyrcSFI7O4jWSThtTGWMbBkcd1lEkzHtD5mu7GODuq30XIMnREQEREBERAREQFa1tcIxYNL3nyY2+U7v7hzJXjEK/d5GNGaSQ2Y3s04vd6IGvwVanpgwEk3cdXPPF3r5DkOxRaJxsmMc0BDhbp6g+NOuQ3Nkaeq3UWbf29nvUqIm52xRtDWt6zgBYdwKsq6ubHPnY5r7tLXAG9j2Xt7Pcq+H73KbM1cbl7za/qCpp6FNPeI3nnzWtqWvtKQmjIIc3iOI5jkqUdTdxIBOgAH6brxNCQ0uleXW+aNG37AqtPS2a3sdxuOOvYV0UVgwnyvsjh7T2rxTfO/OK+mQt8qx7xofcvNF5N+ZJQXCIiAiIgLnTwjvOdN9UZ9/Mui1zp4R3nOm+qM+/mQb02P83UH1Wm+4YpdRGx/m6g+q033DFLoNXdP+zPjOHNqWC76V+Y893IQ149h3bvUCqXg9bQ7/AA+SlcbuppOqPQlu5vueJfgtnYhQsnikhkGZkjHxvbza9pa4e4lc5dGVS7BtoHUkxsHvkoXnsJLrwvA73Njt3PQdDY7izaOmnqJPJijfKRzytJDR3k2HtXP/AEJ4M/EcXlrZ+sIS+pe4jR0srnZPiZHf3As18IfaPc0UNI09aofneP8AtxEGx9byz7JU70K7M+JYVE5wtJUfjL+YDgBE37Aabc3FBH+EJ5oH1mH9SRQPg47Os3VTWuaC/eeLRkjyA1jXvLfzi9o/u96nvCE80D6zD+pIqXg6+aZfrcv3MKDaS0P4SeFNbLQ1LRZz2ywvPPdljmX+2/4LfC0t4S35HD/7Sf8AUjQZv0S1pfglA958mJzLnsEcr2D3NaPctEYLTnaLHrzE5JpXyv11bFGCRGD2dRrWA963P0XsLtm4A3iYasDnczTALVHg/wA7W4wA7i6nma319R36rXIOlKambExrI2hjGtDGsaLNaALBrQOAAVVEQEREBERAREQEREBERBizZHSYlK3ebshmRpyhxsA1xDc2gJuTwKmHYTHYulc6S2pMkhLRbicos0e5R+0eCvc9tRT/AJVlrgcXW4Ecz2W7R8aEWPNqskb2lttZIg0udK4HRjQPm6XN+4c1biqv6PD2zXkcwNjIyxMAy6H/AKhA7T2exeopX0vVku+P5rwNW9zh/P7FWM87/IibEPpSOu72MZce8qyxOnLGjeSvle45WRjqNJPojsChKvU17ZJGNF3NHWIaL5j2D+e9XzTI/jaMfad+4K1pcGyNbZ7mvtq5p0PcWnQhV3SPjHWcxw5k7s/tCD7VARsce06XOpN+9V6dmVrRyA/irB8++kjZYgD5R3IgcLd11JqEiIiAiIgLnTwj/OdN9UZ9/Mui1rzpE6Im4zUxzuqzBkiEOUQh97SPfmuXj6fwQVtmOkrDYqKjjfXwteyngY5pcbtLYWgg6cQQVJ//AKnhf9Yw/aP7lr3/AIaGf1k7/Cj/AFE/4aWf1k7/AAo/1EG1sD2qpa/P4pUMnyZc+Q3y5r5b+vKfctLeEHs+aespsQi6u9Ajc4fNkhsWOvzLLf8AjWyOjboyGCGpIqTPvhENYhHl3Zfycb3z/BWPT1PE3B5Gyi73SxCHmHh2Yu9QjEl/X3oNU1lcdp8dpW67tzYGOHDIyOPeVH+YygHvaumY2BoAAsAAABwAHABaV8HLZnKypr3jVx8WiPcLPlcPWcg/uuW7EGsvCE80D6zD+pIqXg6+aZfrcv3MKy3pA2MGMUgpjMYRvGS5wzOeqHC2UuH0ufYvHR7sQMGpXUwmM4dK6bOYwy2ZjG5cocfocb9qDKFpbwlvyOH/ANpP+pGt0rDOkjo5GNsp2uqDBunPdcRCTNnDRbVwt5KCn0L+Y6H1Tf8AtSrSO1+DzbO4yJoRZgkNTTOIOR7CetET3BxY4cjftC6L2N2bGGUUFIJDKIg8bwtyl2aVz/JubeVbj2KrtJsvT4lAYKuISM4g8HMNtHxuGrXf7G4QROyXSZRYlE10c7IpCBmp5HhsrD2gA2zj0m/A6KRxnbKjomF9RVxRgC9t4HPd+ZG27nH1BanxTwbDmJpa4Zexk0XWHrew2P2QmF+DYcwNTXjL2thh6x9T3mw+yUG48DxhlbTw1EQcGStEjQ4AOseFwCbK/Vlg2Eso6eGnhBEcTBG25ubDme0q9QEREBERAREQEREBRmJbPxTnMQWv7JGHK728/apNEEGyGrg8lzKlvJ3Uk+1wPtVk/E3tmMs1O9pAyMzAmOIW1OZgddxN+zgspRTlGEFDibZeNYxnosAYftSa/AKRpqOMdYdc/TLs5954exXElO13lNDvW0H9KoHCYf6FnsYB+hEoyfEXRBszYhJvpmQi8mTK1zsjHeSbg8faqeEbZx1MkEbY3tdIyV7gbfI7twDWvt2vBLm+iL8lOyUrXBoc0ENLXNBGjS03aRyIVGDCYY3BzIWNcLAODADowMGo9FrW+oBQLtERAREQEREBERBDV22VFTySRz1sEUkds8b5mseMzQ4dUm5uCDpzWguk3ax20GI09LQAyRsO6h0I3r3kZ5bHg2zRx4BpOl1sfbboQbilbJVmtdCZBGDHuA8DJG1mjs44ht+Cn9hui+kwi74g6WZwyuqJLF9u1rABZg9Wp7SUE3stgDMPo6elj1ETA0u4ZnHV77d7i4+1SqIgIiICIiAiIgIiICIiAiIgIiICIiAiIgIiICIiAiIgIiICIiAiIgIiICIiAiIgIiICIiAiIgIiICIiAiIgIiICIiAiIgIiICIiAiIgIiICIiAiIgIiICIiAiIgIiICIiAiIgIiICIiAiIgIiICIiAiIg//2Q=="/>
          <p:cNvSpPr>
            <a:spLocks noChangeAspect="1" noChangeArrowheads="1"/>
          </p:cNvSpPr>
          <p:nvPr/>
        </p:nvSpPr>
        <p:spPr bwMode="auto">
          <a:xfrm>
            <a:off x="178231" y="-121807"/>
            <a:ext cx="282144" cy="282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8925" name="AutoShape 4" descr="data:image/jpeg;base64,/9j/4AAQSkZJRgABAQAAAQABAAD/2wCEAAkGBhQPEBASEBAWERQVFBIQFBEVEBcUEhIcFRAWFRUSEhIXHCYfGhkjGhQTIDAhIycqODAsFx4xNTAsNSYrLCkBCQoKDgwOGg8PGjAkHyIyKzQ1LSk0KTQ1LDQ1NTA2NTU1KiouNSkvKTQsNSk0MCwuLDUwLTA0LDUwLiwuKjQsLf/AABEIAK0BJAMBIgACEQEDEQH/xAAcAAEAAQUBAQAAAAAAAAAAAAAABQMEBgcIAgH/xABNEAABAwIDBAQJBgoIBwEAAAABAAIDBBEFEiEGEzFRByJBYQgUMjVicYGRoSNCUnSSsxUkM3KxssHR4fBTVXOClKLT8RglQ2OTtNIX/8QAGQEBAAMBAQAAAAAAAAAAAAAAAAECBAMG/8QALBEBAAIBAgIIBgMAAAAAAAAAAAECEQMhMUESIlFhcYGR4QQTsdHw8TIzQv/aAAwDAQACEQMRAD8A3iiIgIiICIiAiIgIiICIiAiIgIiICIiAiIgIiICIiAiIgIiICIiAiIgIiICIiAiIgIiICIiAiIgIiICIiAiIgIiICIiAiIgIiICIiAiIgIiICIiAiIgIiICIiAiIgIiICIiAiIgIiICtZ8RYw5b5n/QaMzvaBw9tlE4nWvfUinz7iPKHGS4DpPRYT7tOR9S9wYeIH5GyOYHm7Hgghx+i8EHXke1RExPCSYmEm0yP7BGPtP8A/kfFVKWTMwE8dWn1g2P6FRyys1MjXD0mZfiCvFFKczriwf1ha9iba2upF+iIgIiICIiAiIgIiICIiAiIgIiICIiAiIgIiICIiAiIgIiICIiAiIgIiILLE8LZUMyvGo1a6wJafbxHcoCWha0ZHh0TmuaX5HnI9hOXesabjQkEjs1WWKPxmg3sbreUAS0+zVvqI09yx/EaMWib1jf6u+lqTHVmdllUYbLGMxqgWt7JWgges9qpNrqh2UGJjjYvaQSwkAgEgOPeNDZUaHEmvc11QScoAYMvUFhbOeblJVdcwyQPD2kAvBN+ALO32gLJXVpaOlS+I22z397tNZicWrny+zycdez8pSyN72jMPfoqkO0kDvn5Tyc0j48EFZJPpCMjP6Vw1P5jP2lWz8NYZ42Ebw5XSSOecxOmVoPIXJNhyXf5mrxpOY74+mPsp0af6jHh7pqKdrxdrg4cwQR8F7UJNsvHfNE58LubXG3u4/FWMmMTUjg2R8dQ3ucBKPWOPwPrXWde2n/bXEdsb+6saUX/AIT5T+YZSiscMxmOoHUdr2sOjh7OXeFfLTW9bRms5hxtWaziRYhj/SNFRYnSUEsZ/GGsInzgNYXyPYxrm2vq5oF7/O7ll61Tt3s4MRxmSm4Pdg7nROvbJIyuDo3A9nWAB7iVZVtZYjgXSJFW4nV0EUZ/F2ucZ8wyvLHsY9rW2vo5xF7/ADVFDpFd+ARV2/G7eJ7q3W8avusuTnm69uSi9gtnxh+NeLcXMwmMyOvfPI+rDpX37buJ9lkGwcCr6iV1SKmlFOGTOjhIlD99GPJlsPJvyP7FK3WtcL2zlpqPaCqme6bxWvqo4WvcSGgbtsUY5MzPHDsurzB9h6qeKKpqsXrG1LwyZzIpQyljvZ26FOBZzQDY66oM/uvl1rTEBV1uO1dEyulpqZtNBK/dOAkHAZYSb5C4m5dbg23avYjqMQr5sOZXzwU2Hw0zJpo3htXVSSR5ml81tBlBvYam/MWDZK+XWvcPfUYTi1LRPq5aulrY5jEah28ngkhZncN7a7mFttDz7tYXZeqdiFVOK3Fqqkr46l4bQtlEMIY1wLGMhItKC0G5vcjXvIbdXy61/Xy1GK4pVUUdXLR0tGyEzOp3Bk88kzc7WiWxysDb8O0HmLUIo6jDcSgoHV09RTV8NS2KSaQPqaaSKPMXMmtqLFtrjiRyNwlYNqayrxGeCjigFNSyxRVMszpN7IXWdIKdrNAWtv5XE25rI8Px2GolqIon5n07mxyjKQGuc3MGgkWOnJa22A2Wea7Fv+Y1Y3NUYz8q35e8Ft5N1dXi+hFuAX3YDZd/4SxQ/hCr/F6uHMN621TaMO/GOr1uFtLaINltxmEyboTMz3LcubtHFgPDNx046FXqwCj2MmZU5i0WsyMvuzIGsbTWmYQd4ZCacnK4WBeCDdpL8/QEREBERAREQEREBERAREQERfHusLngNUETTPZHE4PFwJJGtba5d1zYAKP/AASZJcpAju0vyjXIL2APeVWw6qa15dK0guu9jjwAcb6DvvxVamkkkL3MGXOfyjuDQOAaO0rzk309aKVnfujjt2+O3dhv61JmY9VJ1dNSkCW0jOw319h/eqWHVUsj5XRsbmc4Xe53VYAOq0NGpVRmGiWW1y8NPykhPlH6De7+eSr1eEGN29puq4cY/mu5gfu/QuunXXnrRnoRPDOZ8pxvj9STanDnPoqjBi/WeZ8noA5I/c3irSWBkkvi0DGtY2zp3NFrgHSK/aSeP+6qVe0AMbQxwZI64OY23VtHF3eOwdqo0GLQQtyQtkmPFxZGSXHtJJWybaMzFYmMc55z3dvipFdTGZjw7PHsXmJYC2U54zupRqJG6a+kBxXrCsSc4mKcZZWi/oyD6bP5/h5biFQ/yKXIOckoH+VoJSXD5pSxz3xsLHZmljHOcOYzFw0I0Isu23S6WnE9+2In15ue+Ojefb2SyxV+BzHHmVmT5AYe6mL8zb5zVZ8uS+bydb2ssqWrulLpZmwerigip45WvhbMXPc4EEyPbbqnh1B71sZ143o6k/DnjF/xHN+EN1cW8ay7u+Tjw+Uzc9FL0+AzNx6asLPkHUDKcPzNuXicPLcl83AcbWWQYHXmopaaZwDTLDFKWjgC+NriBfs1V8g19huwcktJjlLUjdCsrameJ4c1/VfkMUhDT9JgOU2Oi94Pi2MQRxU0uFslewNi8cFaxsD2ts3eujIz3sL2tqeXBZ8iDEcOwGZmOVtW5loJKWCJj8zblzHDMMt7j1kKxxTBqygxKevoIG1kdUyJlTS71sUgdE3KyWJ7+qRlvcd59meIgwXCsHrK7EYa+vgbSMpo5I6alErZZS6UZZJpXt6o6ugA/ZrCbVYPX4uIoJcJjpZWSscMS8ajeImsfcuhDflNR80/suNqogwPFMHrKHEpq+ggbWR1TI2VNKZWxSB0TcrJYnu6p6uhHeedx6wvB6uuxGCvr4G0jKaOVlNS75sshdKMsksr29UDLYADkOWudIgxTY7A5qaqxaSVmVtRVCaI5mnM3dgXsDca9hsozC6CtocVriyjFRTVs0MvjAqGM3ADMsmeN3WdbWwHGw56Z8iAiIgIiICIiAiIgIiICIiAiIgKMxmr0bE0EufxDeOXt9V+HvVfEsSbAzM7jwa3tceX8VjjMSLy6zXPLtX5dC/k0u+ZGOFuJ7rrB8Xr1iPlxO8tGjpTPXxskY6V1SbucAxoLWhvk3tazT2gdp9y+uxUCJjC7K6xa88S2xLbAfSNl7hpZZdHv3TRYbuMW0tpqrqDDI2OAa2+hJJ1PvKzU+G1JnNNs8Znn5fpe16898dn3WsFW/KG08BDRwc/Qeu3avrcNlm/KzkDhlYLfFSoBHePj/FeaY+V61tr8LGMXtM93CPSHL5vZH55rODZ+FmuTMebzm+B0+CkGRhosAAOQFh7l6RaKadKfxjDna9rcZfLL6iK6oudPCO85031Rn38y6LXOnhHec6b6oz7+ZBvTY/zdQfVab7hil1EbH+bqD6rTfcMUugXRc89LOP4jheKvEVdOIZMtTCzeuLACetHl4WD2uFuRC3xgeKtq6aCoj8mWNko7szQcp7xe3sQXyItAdLO3tW7FhR4fUyxbsR0+WKQt3krzc3txIzMb62lBv8ARay6Wayow7BIN1VSiZklPE+oEhEknyb87nO49Yi6wTZzpcrG4e2mhdJWYjPUSBjn3ldEzdxhtmnynF2ewOgsSe8OiEXPNX0V49UtM09TmkOu7fWuzj0RbqD1BwCh9mekfEMEq9xWOlfGxwZNTTOL3MGnWic4mxsbixsb990HTyKlS1LZWMkjcHMe1r2uHBwcAWkdxBCwbpQ6UmYOwRxtEtU8ZmRk9SNuo3kttbXBs0WvY6hBnyLmjD6THdoLytml3JJGd0vi9NysxjbZrcLhp7yrmq6MceoBvYJnyEanxeseX6eg7KXeoAoOjkWD4XW1kuHYbKZZRM5jvGAIWEuLaaZ43jXRktO8jjbpbyrcSFI7O4jWSThtTGWMbBkcd1lEkzHtD5mu7GODuq30XIMnREQEREBERAREQFa1tcIxYNL3nyY2+U7v7hzJXjEK/d5GNGaSQ2Y3s04vd6IGvwVanpgwEk3cdXPPF3r5DkOxRaJxsmMc0BDhbp6g+NOuQ3Nkaeq3UWbf29nvUqIm52xRtDWt6zgBYdwKsq6ubHPnY5r7tLXAG9j2Xt7Pcq+H73KbM1cbl7za/qCpp6FNPeI3nnzWtqWvtKQmjIIc3iOI5jkqUdTdxIBOgAH6brxNCQ0uleXW+aNG37AqtPS2a3sdxuOOvYV0UVgwnyvsjh7T2rxTfO/OK+mQt8qx7xofcvNF5N+ZJQXCIiAiIgLnTwjvOdN9UZ9/Mui1zp4R3nOm+qM+/mQb02P83UH1Wm+4YpdRGx/m6g+q033DFLoNXdP+zPjOHNqWC76V+Y893IQ149h3bvUCqXg9bQ7/AA+SlcbuppOqPQlu5vueJfgtnYhQsnikhkGZkjHxvbza9pa4e4lc5dGVS7BtoHUkxsHvkoXnsJLrwvA73Njt3PQdDY7izaOmnqJPJijfKRzytJDR3k2HtXP/AEJ4M/EcXlrZ+sIS+pe4jR0srnZPiZHf3As18IfaPc0UNI09aofneP8AtxEGx9byz7JU70K7M+JYVE5wtJUfjL+YDgBE37Aabc3FBH+EJ5oH1mH9SRQPg47Os3VTWuaC/eeLRkjyA1jXvLfzi9o/u96nvCE80D6zD+pIqXg6+aZfrcv3MKDaS0P4SeFNbLQ1LRZz2ywvPPdljmX+2/4LfC0t4S35HD/7Sf8AUjQZv0S1pfglA958mJzLnsEcr2D3NaPctEYLTnaLHrzE5JpXyv11bFGCRGD2dRrWA963P0XsLtm4A3iYasDnczTALVHg/wA7W4wA7i6nma319R36rXIOlKambExrI2hjGtDGsaLNaALBrQOAAVVEQEREBERAREQEREBERBizZHSYlK3ebshmRpyhxsA1xDc2gJuTwKmHYTHYulc6S2pMkhLRbicos0e5R+0eCvc9tRT/AJVlrgcXW4Ecz2W7R8aEWPNqskb2lttZIg0udK4HRjQPm6XN+4c1biqv6PD2zXkcwNjIyxMAy6H/AKhA7T2exeopX0vVku+P5rwNW9zh/P7FWM87/IibEPpSOu72MZce8qyxOnLGjeSvle45WRjqNJPojsChKvU17ZJGNF3NHWIaL5j2D+e9XzTI/jaMfad+4K1pcGyNbZ7mvtq5p0PcWnQhV3SPjHWcxw5k7s/tCD7VARsce06XOpN+9V6dmVrRyA/irB8++kjZYgD5R3IgcLd11JqEiIiAiIgLnTwj/OdN9UZ9/Mui1rzpE6Im4zUxzuqzBkiEOUQh97SPfmuXj6fwQVtmOkrDYqKjjfXwteyngY5pcbtLYWgg6cQQVJ//AKnhf9Yw/aP7lr3/AIaGf1k7/Cj/AFE/4aWf1k7/AAo/1EG1sD2qpa/P4pUMnyZc+Q3y5r5b+vKfctLeEHs+aespsQi6u9Ajc4fNkhsWOvzLLf8AjWyOjboyGCGpIqTPvhENYhHl3Zfycb3z/BWPT1PE3B5Gyi73SxCHmHh2Yu9QjEl/X3oNU1lcdp8dpW67tzYGOHDIyOPeVH+YygHvaumY2BoAAsAAABwAHABaV8HLZnKypr3jVx8WiPcLPlcPWcg/uuW7EGsvCE80D6zD+pIqXg6+aZfrcv3MKy3pA2MGMUgpjMYRvGS5wzOeqHC2UuH0ufYvHR7sQMGpXUwmM4dK6bOYwy2ZjG5cocfocb9qDKFpbwlvyOH/ANpP+pGt0rDOkjo5GNsp2uqDBunPdcRCTNnDRbVwt5KCn0L+Y6H1Tf8AtSrSO1+DzbO4yJoRZgkNTTOIOR7CetET3BxY4cjftC6L2N2bGGUUFIJDKIg8bwtyl2aVz/JubeVbj2KrtJsvT4lAYKuISM4g8HMNtHxuGrXf7G4QROyXSZRYlE10c7IpCBmp5HhsrD2gA2zj0m/A6KRxnbKjomF9RVxRgC9t4HPd+ZG27nH1BanxTwbDmJpa4Zexk0XWHrew2P2QmF+DYcwNTXjL2thh6x9T3mw+yUG48DxhlbTw1EQcGStEjQ4AOseFwCbK/Vlg2Eso6eGnhBEcTBG25ubDme0q9QEREBERAREQEREBRmJbPxTnMQWv7JGHK728/apNEEGyGrg8lzKlvJ3Uk+1wPtVk/E3tmMs1O9pAyMzAmOIW1OZgddxN+zgspRTlGEFDibZeNYxnosAYftSa/AKRpqOMdYdc/TLs5954exXElO13lNDvW0H9KoHCYf6FnsYB+hEoyfEXRBszYhJvpmQi8mTK1zsjHeSbg8faqeEbZx1MkEbY3tdIyV7gbfI7twDWvt2vBLm+iL8lOyUrXBoc0ENLXNBGjS03aRyIVGDCYY3BzIWNcLAODADowMGo9FrW+oBQLtERAREQEREBERBDV22VFTySRz1sEUkds8b5mseMzQ4dUm5uCDpzWguk3ax20GI09LQAyRsO6h0I3r3kZ5bHg2zRx4BpOl1sfbboQbilbJVmtdCZBGDHuA8DJG1mjs44ht+Cn9hui+kwi74g6WZwyuqJLF9u1rABZg9Wp7SUE3stgDMPo6elj1ETA0u4ZnHV77d7i4+1SqIgIiICIiAiIgIiICIiAiIgIiICIiAiIgIiICIiAiIgIiICIiAiIgIiICIiAiIgIiICIiAiIgIiICIiAiIgIiICIiAiIgIiICIiAiIgIiICIiAiIgIiICIiAiIgIiICIiAiIgIiICIiAiIgIiICIiAiIg//2Q=="/>
          <p:cNvSpPr>
            <a:spLocks noChangeAspect="1" noChangeArrowheads="1"/>
          </p:cNvSpPr>
          <p:nvPr/>
        </p:nvSpPr>
        <p:spPr bwMode="auto">
          <a:xfrm>
            <a:off x="178231" y="-121807"/>
            <a:ext cx="282144" cy="282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pic>
        <p:nvPicPr>
          <p:cNvPr id="38926" name="Picture 8" descr="http://www.inflowcomm.com/cms/wp-content/uploads/2012/10/Lync.jpe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23928" y="260648"/>
            <a:ext cx="2432422" cy="1438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7" name="irc_mi" descr="http://koukaam.se/koukaam/images/koukaam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67544" y="3861048"/>
            <a:ext cx="2192487" cy="421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8" name="Picture 1024" descr="http://www.hikvision.com/en/images/english_02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940152" y="2780928"/>
            <a:ext cx="1401902" cy="546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9" name="Picture 641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779912" y="4077072"/>
            <a:ext cx="1163843" cy="502569"/>
          </a:xfrm>
          <a:prstGeom prst="rect">
            <a:avLst/>
          </a:prstGeom>
          <a:noFill/>
          <a:ln w="1">
            <a:noFill/>
            <a:miter lim="800000"/>
            <a:headEnd/>
            <a:tailEnd/>
          </a:ln>
        </p:spPr>
      </p:pic>
      <p:pic>
        <p:nvPicPr>
          <p:cNvPr id="38930" name="Picture 188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995936" y="5085184"/>
            <a:ext cx="1434226" cy="520809"/>
          </a:xfrm>
          <a:prstGeom prst="rect">
            <a:avLst/>
          </a:prstGeom>
          <a:noFill/>
          <a:ln w="1">
            <a:noFill/>
            <a:miter lim="800000"/>
            <a:headEnd/>
            <a:tailEnd/>
          </a:ln>
        </p:spPr>
      </p:pic>
      <p:pic>
        <p:nvPicPr>
          <p:cNvPr id="38931" name="Picture 877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11560" y="5301208"/>
            <a:ext cx="1297131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32" name="Picture 187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812360" y="2636912"/>
            <a:ext cx="1040405" cy="581921"/>
          </a:xfrm>
          <a:prstGeom prst="rect">
            <a:avLst/>
          </a:prstGeom>
          <a:noFill/>
          <a:ln w="1">
            <a:noFill/>
            <a:miter lim="800000"/>
            <a:headEnd/>
            <a:tailEnd/>
          </a:ln>
        </p:spPr>
      </p:pic>
      <p:pic>
        <p:nvPicPr>
          <p:cNvPr id="22" name="Picture 1024" descr="http://cctv-alarmas.com.ar/admin/productos/digifort.jpg"/>
          <p:cNvPicPr>
            <a:picLocks noChangeAspect="1" noChangeArrowheads="1"/>
          </p:cNvPicPr>
          <p:nvPr/>
        </p:nvPicPr>
        <p:blipFill>
          <a:blip r:embed="rId18" cstate="print"/>
          <a:srcRect t="26369" b="28928"/>
          <a:stretch>
            <a:fillRect/>
          </a:stretch>
        </p:blipFill>
        <p:spPr bwMode="auto">
          <a:xfrm>
            <a:off x="611560" y="1772816"/>
            <a:ext cx="16097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027" descr="http://security.gallagher.co/assets/Uploads/Images/Products/_resampled/ProductImage-milestone-tile.gif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940152" y="1556792"/>
            <a:ext cx="1220327" cy="734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025" descr="http://www.iqeye.com/sites/default/files/exacq%2B300dpi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 rot="10800000" flipH="1" flipV="1">
            <a:off x="4139952" y="3212976"/>
            <a:ext cx="146685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irc_mi" descr="https://encrypted-tbn2.gstatic.com/images?q=tbn:ANd9GcSZZbZtIrQ45gCQqE2F_QLqR6mMGn8aCxIs7v2zkR31jXq9OyyV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4283968" y="2348880"/>
            <a:ext cx="149542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024" descr="http://www.genetec.com/assets/images/shared/logo.pn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3059832" y="2060848"/>
            <a:ext cx="876300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il_fi" descr="http://www.icomtel.com/wp-content/uploads/2011/09/Avaya-Logo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1619672" y="4653136"/>
            <a:ext cx="1512168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75463" y="6578600"/>
            <a:ext cx="1343025" cy="279400"/>
          </a:xfrm>
          <a:noFill/>
        </p:spPr>
        <p:txBody>
          <a:bodyPr/>
          <a:lstStyle/>
          <a:p>
            <a:pPr fontAlgn="base">
              <a:spcAft>
                <a:spcPct val="0"/>
              </a:spcAft>
            </a:pPr>
            <a:r>
              <a:rPr lang="en-US" b="1" dirty="0" smtClean="0">
                <a:solidFill>
                  <a:schemeClr val="bg1"/>
                </a:solidFill>
                <a:latin typeface="Verdana" pitchFamily="34" charset="0"/>
                <a:cs typeface="Arial" pitchFamily="34" charset="0"/>
              </a:rPr>
              <a:t>www.2n.cz</a:t>
            </a:r>
            <a:endParaRPr lang="cs-CZ" b="1" dirty="0" smtClean="0">
              <a:solidFill>
                <a:schemeClr val="bg1"/>
              </a:solidFill>
              <a:latin typeface="Verdana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Nadpis 1"/>
          <p:cNvSpPr>
            <a:spLocks noGrp="1"/>
          </p:cNvSpPr>
          <p:nvPr>
            <p:ph type="ctrTitle"/>
          </p:nvPr>
        </p:nvSpPr>
        <p:spPr>
          <a:xfrm>
            <a:off x="684213" y="2781300"/>
            <a:ext cx="7772400" cy="1470025"/>
          </a:xfrm>
        </p:spPr>
        <p:txBody>
          <a:bodyPr/>
          <a:lstStyle/>
          <a:p>
            <a:pPr algn="ctr" eaLnBrk="1" hangingPunct="1"/>
            <a:r>
              <a:rPr lang="cs-CZ" sz="4400" b="1" dirty="0" smtClean="0"/>
              <a:t>2N </a:t>
            </a:r>
            <a:r>
              <a:rPr lang="cs-CZ" sz="4400" b="1" baseline="30000" dirty="0" smtClean="0"/>
              <a:t>® </a:t>
            </a:r>
            <a:r>
              <a:rPr lang="cs-CZ" sz="4400" b="1" dirty="0" err="1" smtClean="0"/>
              <a:t>Helios</a:t>
            </a:r>
            <a:r>
              <a:rPr lang="cs-CZ" sz="4400" b="1" dirty="0" smtClean="0"/>
              <a:t> IP </a:t>
            </a: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b="1" dirty="0" smtClean="0"/>
              <a:t>Živá ukázka</a:t>
            </a:r>
          </a:p>
        </p:txBody>
      </p:sp>
      <p:sp>
        <p:nvSpPr>
          <p:cNvPr id="2051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endParaRPr lang="cs-CZ" sz="2000" smtClean="0"/>
          </a:p>
          <a:p>
            <a:pPr algn="r"/>
            <a:endParaRPr lang="cs-CZ" sz="200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Nadpis 1"/>
          <p:cNvSpPr>
            <a:spLocks noGrp="1"/>
          </p:cNvSpPr>
          <p:nvPr>
            <p:ph type="ctrTitle"/>
          </p:nvPr>
        </p:nvSpPr>
        <p:spPr>
          <a:xfrm>
            <a:off x="684213" y="2781300"/>
            <a:ext cx="7772400" cy="1470025"/>
          </a:xfrm>
        </p:spPr>
        <p:txBody>
          <a:bodyPr/>
          <a:lstStyle/>
          <a:p>
            <a:pPr algn="ctr" eaLnBrk="1" hangingPunct="1"/>
            <a:r>
              <a:rPr lang="cs-CZ" sz="4400" b="1" dirty="0" smtClean="0"/>
              <a:t>2N </a:t>
            </a:r>
            <a:r>
              <a:rPr lang="cs-CZ" sz="4400" b="1" baseline="30000" dirty="0" smtClean="0"/>
              <a:t>® </a:t>
            </a:r>
            <a:r>
              <a:rPr lang="cs-CZ" sz="4400" b="1" dirty="0" err="1" smtClean="0"/>
              <a:t>Helios</a:t>
            </a:r>
            <a:r>
              <a:rPr lang="cs-CZ" sz="4400" b="1" dirty="0" smtClean="0"/>
              <a:t> IP </a:t>
            </a: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b="1" dirty="0" smtClean="0"/>
              <a:t>Docházkový systém</a:t>
            </a:r>
          </a:p>
        </p:txBody>
      </p:sp>
      <p:sp>
        <p:nvSpPr>
          <p:cNvPr id="2051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endParaRPr lang="cs-CZ" sz="2000" smtClean="0"/>
          </a:p>
          <a:p>
            <a:pPr algn="r"/>
            <a:endParaRPr lang="cs-CZ" sz="200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Výhody</a:t>
            </a:r>
          </a:p>
        </p:txBody>
      </p:sp>
      <p:sp>
        <p:nvSpPr>
          <p:cNvPr id="3075" name="Zástupný symbol pro obsah 2"/>
          <p:cNvSpPr>
            <a:spLocks noGrp="1"/>
          </p:cNvSpPr>
          <p:nvPr>
            <p:ph idx="1"/>
          </p:nvPr>
        </p:nvSpPr>
        <p:spPr>
          <a:xfrm>
            <a:off x="827088" y="1916113"/>
            <a:ext cx="7416800" cy="4210050"/>
          </a:xfrm>
        </p:spPr>
        <p:txBody>
          <a:bodyPr/>
          <a:lstStyle/>
          <a:p>
            <a:r>
              <a:rPr lang="cs-CZ" b="1" dirty="0" smtClean="0"/>
              <a:t>Úspora </a:t>
            </a:r>
            <a:r>
              <a:rPr lang="cs-CZ" dirty="0" smtClean="0"/>
              <a:t>pro zákazníka</a:t>
            </a:r>
            <a:endParaRPr lang="en-US" dirty="0" smtClean="0"/>
          </a:p>
          <a:p>
            <a:pPr lvl="1"/>
            <a:r>
              <a:rPr lang="en-US" dirty="0" smtClean="0"/>
              <a:t>2N Helios IP </a:t>
            </a:r>
            <a:r>
              <a:rPr lang="cs-CZ" dirty="0" smtClean="0"/>
              <a:t>již nainstalován, možno použít i pro docházku</a:t>
            </a:r>
            <a:endParaRPr lang="en-US" dirty="0" smtClean="0"/>
          </a:p>
          <a:p>
            <a:pPr lvl="1"/>
            <a:r>
              <a:rPr lang="cs-CZ" dirty="0" smtClean="0"/>
              <a:t>Není nutno další hardware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cs-CZ" dirty="0" smtClean="0"/>
              <a:t>Ideální pro malou a střední firmu</a:t>
            </a:r>
            <a:endParaRPr lang="en-US" dirty="0" smtClean="0"/>
          </a:p>
          <a:p>
            <a:pPr lvl="1"/>
            <a:r>
              <a:rPr lang="cs-CZ" dirty="0" smtClean="0"/>
              <a:t>Jednoduché sledování docházky, bez důvodové klávesnice</a:t>
            </a:r>
            <a:endParaRPr lang="en-US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 descr="C:\!!!!!SDILENE!!!!!\27.02.12\JPG EN\08_interkomy_en_text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extovéPole 3"/>
          <p:cNvSpPr txBox="1">
            <a:spLocks noChangeArrowheads="1"/>
          </p:cNvSpPr>
          <p:nvPr/>
        </p:nvSpPr>
        <p:spPr bwMode="auto">
          <a:xfrm>
            <a:off x="2843213" y="1052513"/>
            <a:ext cx="3529012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4400">
                <a:latin typeface="Tahoma" pitchFamily="34" charset="0"/>
                <a:cs typeface="Tahoma" pitchFamily="34" charset="0"/>
              </a:rPr>
              <a:t>INTERKOMY</a:t>
            </a:r>
          </a:p>
        </p:txBody>
      </p:sp>
      <p:sp>
        <p:nvSpPr>
          <p:cNvPr id="9220" name="TextovéPole 4"/>
          <p:cNvSpPr txBox="1">
            <a:spLocks noChangeArrowheads="1"/>
          </p:cNvSpPr>
          <p:nvPr/>
        </p:nvSpPr>
        <p:spPr bwMode="auto">
          <a:xfrm>
            <a:off x="2843213" y="2060575"/>
            <a:ext cx="345757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300">
                <a:latin typeface="Tahoma" pitchFamily="34" charset="0"/>
                <a:cs typeface="Tahoma" pitchFamily="34" charset="0"/>
              </a:rPr>
              <a:t>Jako první v Evrop</a:t>
            </a:r>
            <a:r>
              <a:rPr lang="cs-CZ" sz="1300">
                <a:latin typeface="Tahoma" pitchFamily="34" charset="0"/>
                <a:cs typeface="Tahoma" pitchFamily="34" charset="0"/>
              </a:rPr>
              <a:t>ě</a:t>
            </a:r>
            <a:r>
              <a:rPr lang="en-US" sz="1300">
                <a:latin typeface="Tahoma" pitchFamily="34" charset="0"/>
                <a:cs typeface="Tahoma" pitchFamily="34" charset="0"/>
              </a:rPr>
              <a:t> jsme za</a:t>
            </a:r>
            <a:r>
              <a:rPr lang="cs-CZ" sz="1300">
                <a:latin typeface="Tahoma" pitchFamily="34" charset="0"/>
                <a:cs typeface="Tahoma" pitchFamily="34" charset="0"/>
              </a:rPr>
              <a:t>č</a:t>
            </a:r>
            <a:r>
              <a:rPr lang="en-US" sz="1300">
                <a:latin typeface="Tahoma" pitchFamily="34" charset="0"/>
                <a:cs typeface="Tahoma" pitchFamily="34" charset="0"/>
              </a:rPr>
              <a:t>ali vyráb</a:t>
            </a:r>
            <a:r>
              <a:rPr lang="cs-CZ" sz="1300">
                <a:latin typeface="Tahoma" pitchFamily="34" charset="0"/>
                <a:cs typeface="Tahoma" pitchFamily="34" charset="0"/>
              </a:rPr>
              <a:t>ě</a:t>
            </a:r>
            <a:r>
              <a:rPr lang="en-US" sz="1300">
                <a:latin typeface="Tahoma" pitchFamily="34" charset="0"/>
                <a:cs typeface="Tahoma" pitchFamily="34" charset="0"/>
              </a:rPr>
              <a:t>t</a:t>
            </a:r>
            <a:endParaRPr lang="cs-CZ" sz="1300">
              <a:latin typeface="Tahoma" pitchFamily="34" charset="0"/>
              <a:cs typeface="Tahoma" pitchFamily="34" charset="0"/>
            </a:endParaRPr>
          </a:p>
          <a:p>
            <a:pPr algn="ctr"/>
            <a:r>
              <a:rPr lang="en-US" sz="1300">
                <a:latin typeface="Tahoma" pitchFamily="34" charset="0"/>
                <a:cs typeface="Tahoma" pitchFamily="34" charset="0"/>
              </a:rPr>
              <a:t>a prodávat interkomy na bázi SIP.</a:t>
            </a:r>
            <a:endParaRPr lang="cs-CZ" sz="1300"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9" descr="http://www.stasanet.cz/out/pictures/z1/1781A926-A019-419A-9AAE-54577A6982CF__licence_helio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08275"/>
            <a:ext cx="2497138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Nadpis 1"/>
          <p:cNvSpPr>
            <a:spLocks noGrp="1"/>
          </p:cNvSpPr>
          <p:nvPr>
            <p:ph type="title"/>
          </p:nvPr>
        </p:nvSpPr>
        <p:spPr>
          <a:xfrm>
            <a:off x="2051050" y="260350"/>
            <a:ext cx="7092950" cy="1439863"/>
          </a:xfrm>
        </p:spPr>
        <p:txBody>
          <a:bodyPr/>
          <a:lstStyle/>
          <a:p>
            <a:pPr algn="ctr"/>
            <a:r>
              <a:rPr lang="cs-CZ" b="1" dirty="0" smtClean="0"/>
              <a:t>Jak to funguje?</a:t>
            </a:r>
          </a:p>
        </p:txBody>
      </p:sp>
      <p:sp>
        <p:nvSpPr>
          <p:cNvPr id="4100" name="Zástupný symbol pro obsah 2"/>
          <p:cNvSpPr>
            <a:spLocks noGrp="1"/>
          </p:cNvSpPr>
          <p:nvPr>
            <p:ph idx="1"/>
          </p:nvPr>
        </p:nvSpPr>
        <p:spPr>
          <a:xfrm>
            <a:off x="2124075" y="1773238"/>
            <a:ext cx="7019925" cy="3992562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cs-CZ" dirty="0" smtClean="0"/>
              <a:t>Nastavení přes </a:t>
            </a:r>
            <a:r>
              <a:rPr lang="cs-CZ" dirty="0" err="1" smtClean="0"/>
              <a:t>Helios</a:t>
            </a:r>
            <a:r>
              <a:rPr lang="cs-CZ" dirty="0" smtClean="0"/>
              <a:t> IP </a:t>
            </a:r>
            <a:r>
              <a:rPr lang="cs-CZ" dirty="0" err="1" smtClean="0"/>
              <a:t>Manager</a:t>
            </a:r>
            <a:endParaRPr lang="cs-CZ" dirty="0" smtClean="0"/>
          </a:p>
          <a:p>
            <a:pPr>
              <a:spcAft>
                <a:spcPts val="1800"/>
              </a:spcAft>
            </a:pPr>
            <a:r>
              <a:rPr lang="cs-CZ" dirty="0" smtClean="0"/>
              <a:t>Vše na jednom PC</a:t>
            </a:r>
          </a:p>
          <a:p>
            <a:pPr>
              <a:spcAft>
                <a:spcPts val="1800"/>
              </a:spcAft>
            </a:pPr>
            <a:r>
              <a:rPr lang="cs-CZ" dirty="0" smtClean="0"/>
              <a:t>Kontinuálně stahovaná data</a:t>
            </a:r>
          </a:p>
          <a:p>
            <a:pPr>
              <a:spcAft>
                <a:spcPts val="1800"/>
              </a:spcAft>
            </a:pPr>
            <a:r>
              <a:rPr lang="cs-CZ" dirty="0" smtClean="0"/>
              <a:t>Webové zobrazení docházky</a:t>
            </a:r>
          </a:p>
          <a:p>
            <a:pPr>
              <a:spcAft>
                <a:spcPts val="1800"/>
              </a:spcAft>
            </a:pPr>
            <a:r>
              <a:rPr lang="cs-CZ" dirty="0" smtClean="0"/>
              <a:t>Manuální editace</a:t>
            </a:r>
          </a:p>
          <a:p>
            <a:pPr>
              <a:spcAft>
                <a:spcPts val="1800"/>
              </a:spcAft>
            </a:pPr>
            <a:r>
              <a:rPr lang="cs-CZ" dirty="0" smtClean="0"/>
              <a:t>Export do .</a:t>
            </a:r>
            <a:r>
              <a:rPr lang="cs-CZ" dirty="0" err="1" smtClean="0"/>
              <a:t>xls</a:t>
            </a:r>
            <a:r>
              <a:rPr lang="cs-CZ" dirty="0" smtClean="0"/>
              <a:t> a .</a:t>
            </a:r>
            <a:r>
              <a:rPr lang="cs-CZ" dirty="0" err="1" smtClean="0"/>
              <a:t>pdf</a:t>
            </a:r>
            <a:endParaRPr lang="cs-CZ" dirty="0" smtClean="0"/>
          </a:p>
        </p:txBody>
      </p:sp>
      <p:sp>
        <p:nvSpPr>
          <p:cNvPr id="4101" name="AutoShape 5" descr="data:image/jpeg;base64,/9j/4AAQSkZJRgABAQAAAQABAAD/2wCEAAkGBg8QDxAODxAPDw8PDw4PDw4PEA8PDxAQFBAVFBcQFBIXHCYgFxkkGRIUHy8gIycpOCwsFh4xNTAqNSYrLCkBCQoKDgwOGg8PGiofHCQtLSwyKiwsMCouLywsLC4pKiwpKiwwLCwqKiwsKSwsKSksKSwsLCwsLC8sLCkpLCwtLP/AABEIAMQBAQMBIgACEQEDEQH/xAAcAAEAAQUBAQAAAAAAAAAAAAAABwIDBQYIBAH/xABKEAABAwICBAQSBwgCAwEAAAABAAIDBBEFEgYHITETQVNzFBUiMlFSYXGBkZKTobGys9HSFiMkNUJyogglNFRidILBM0RDY6MX/8QAGgEBAAMBAQEAAAAAAAAAAAAAAAMEBQIBBv/EADIRAAIBAgMFBwMEAwEAAAAAAAABAgMRBBIhEzEzUVIFFCIyQXGRgaHwQmGxwRUj8dH/2gAMAwEAAhEDEQA/AJxREQBERAEREAREQBERAEREAREQBERAEREAREQBERAEREAREQBERAEREAREQBERAEREBTJIGgucQABck7AAsDW6U7csDc39b7geBu/1Lw41iZmeY2n6phts/G4fiPc7C8scKtwopK8itOo90S8/HKo/+S3cDGf7Ctuxyq5U+TH8EcxeeRTqMeSIHKXMrdpBV8sfJj+VW3aR1fLHyI/lXllcvK+RSqnHkiJ1Jc2ZA6TVnLHyI/lXz6T1nLHyIvlWJdIqDKutlHkvg52subMx9J6zlj5EXyp9J6zlj5EXyrDcKnCr3ZR5L4G1lzZmfpPWcsfIi+VPpPWcsfIi+VYXhU4VNlHkvgbWXNma+k9Zyx8iL5U+k9Zyx8iL5VhuFThU2UeS+BtZc2Zn6T1nLHyIvlXz6UVnLHyIvlWG4VfOFTZR5L4G1lzZmTpTWcufIi+VUnSqt5c+RF8qw5lVBlXuyhyXwebWXNmZOldby58iL5VbdpdXcufIi+VYZ0qtOlXqpQ6V8HLrS5v5Mw/TGv8A5h3kQ/KrD9NcQH/Yd5EPyrDySryyyqRUYdK+CGVea/U/kzEunmIj/su83B8i8jtYWJ/zTvNwfIsJPLdeZxU6oU+lfBQliarekn8s2B2sTFP5p3m4PkVLdZOKg36KJ7higI9ha44q04r3YUulfB3GvV6n8skfBdckrSG1sLXs3GWDqXjulhNneAhSbheLQVUTZ6eRskbtzhxHjaQdoPcK5mcVmtENLpcOqBI0l0LiBPDxPZ2QO2G8HwbiVRxGCjJXp6M0cPjZp2qao6KRWqSqZLGyWNwdHI1r2OG5zXC4PiKurFNsIiIAvDjdSY6eRw2G2Vvfcct/Tde5YbSr+HHOM/2u6avJI5m7RZrdM1ewBeWAq+Xq+ykUyuXhnlV2eZUUWHOnPYb6165RgryOMspu0TGTzrxSVC3iLRCP8Qv31fbodT8cbT3wixcF6MPCTfqiN3VKoNSpHfoVT8kzxK39CKfkmeJdd9hyZz3OpzRHXRKdEqR/oPTckzxL4dB6fkmeJO+w5MdznzRHHRS+9FKRW6D0/JM8SrOgtKRYxN77btPjCd9hyY7nPmiN+ik6KWW0y0LfRt6IhLpKe4DweviubAk8bb7L8XpWndGq7Tcakc0ShVk6Uss9GZropOilh4qkucGtBLnEAAbyTxLc8M0Ke5oMlyTxDrR3O6ua1SFJeI7oRlXfhMEapUmqW5DQVvap9BGdqFV77Dky33KpzRpLqlWn1S3p+gLCOt8VwtY0m0LlpmGaPM+JvXg9cwdt3R6lNSxVOby7itXw1WnHMtUYSSrXmknuvMZFSZFoJJGS3KW8uuerbnK2XrOaI4Y2olex7Q4BrTY9+y4q1FTg5P0JaNB1JqC9TBOcrTnKXv8A88gIvwTPEo502wxtLWPgaA0BkTrD+pgKrUcXGrLKkXquClRjmbME5ytuevjnKy56sNkUYk56mMYMtA+BxuaWUtbzcgzgeVn9CkBRHqFftrxxWpD6ZlLi+fxKSqysb+Hd6SuERFXJwsNpX/DjnGeorMrCaXH7OOdZ6ipKXnRxU8rNbicqpJF5mPVMsq0ktTObKXuzODe2IHjK3bBqEMYNnEtAhq2smje++VsjHOttNg4E2C2d2sWhYN0/m2/MocRSnJrKrndCtCCeZ2NsXkmxanYS188LHDe10sbSPAStLxrWhSPp5o4eiGyvie2N2QNyuLSAb5tm/eolkevaGAlNNz0OK/aMYNKn4jovp7SfzNP56L4p09pP5mn89F8Vzc5yoJU/+Nj1EK7Sl0nSnT2k/mafz0XxXzp9SfzNP56L4rmq6XT/ABseo6/yUuk6ZgxSGT/jkjktvyPa+3fsdi9TXXXMuH4jJBK2aJxa9hBBGy442nsg9hdC4BW8LG13bAHxi6pYnDbBrW6Zdw2J2yelmjIVdK2WN8TxdkjHMcOy1wsfWubKhpY98Z3se5h77SR/pdMrmbFz9pn5+b3jlb7Nesl7FPtOKai/c2LV9TCSsudvBsLh3yQ31EqbqWABo2KGdVgvVS9yNvtqbIRsCr453rMs4CKVFfU+5AmUKMNZenlXT1XQdM/gWsYx0kga0vc54vYEg2AFt3dWnU+sPFGODhVyOt+F4Y9p7hBCU8DUnFSutRUx1OEnGz0OgcgVqalY9pa5oc1wLXNO4gixB8CxmiOkHR1HFU5Q1zszZGDc2RpsbdzZcdwhZlU5RcXZ70XItSV1uZzhpHhhpauem22ikcGk7yw9Uw+SQsbmW7a4aPJiDZBump43E/1MLmH0Bq0S6+lozz01L9j5mtTyVJR/crLluWrE/aZPyM9paVdbnquP2mX8jPaKixfBl+epNg1/uj+ehNtO0ZQoK1uH96y81T+7Cnan60KBtbx/e0vNU/uwsvA8R+xq43h/U0p7lZc5VvKsOK1mzNiiXdQB6rEPy0frnUwKHf2fj1WIflo/XOpiWHieK/z0Nmhw0ERFXJgsDpkbUw51nqKzy17Tl1qUc9H6nKWj50R1fIzUWyK1NKvOJlammWuomTKRaqpVg62VZCplWFqZLlXKaMzES9DzSuXme5XJCrJBOwC57A2lSshhEoJVBKyNPgNVJ1kL++4ZR6VmaLV1VSdc5jB3LvP+h6VBPEU475IvQw9SW6LNUul1JuH6qI9hkdI/ubGD0bfStiodXVLHa0LLjjcM58brqrLH01uuy1HAVHvaRD+EYLNVSNjiY4gkBz7HI0dkldB4BRcFE1vYAHiC+0OCMjAsALLJtbZZuIxLrNaWSNLD4dUU9btn1cx4u69TORuM8x/+jl0Zj+LspKWapeQBExzgD+J+5rB3S4geFc0OcSSTtJNye6rnZ0X4mU+0ZLwo3rVL/FTc0321Nce5Qnqk/ipuab7amyPcquO4z+hZwXBRBWtf71m5uD3YWn3W362PvWXm4PdhaetnD8KPsjHxHFl7smHUpXZqapg5Odsg70jLeuMqR1C+pety100JOyanJA7Lo3gj0OcpoWLjY5az/c2cHK9FEZa7qK8VJP2kkkRP52hw92fGolU861KLhcKmNrmF0Uw8DwD+lzlAq08BK9K3IzsdG1W/MLd9VTb1M3Ns9orSFvmqMfaZ+bj9sqTF8GX56keE40SaIR1IUCa3/vaXmqf3YU+x7goC1v8A3tLzVP7sLLwPE+hqYzh/U0Z6sPKvPVh61JGfAl39nzrsR/LR+udTGob/AGe+uxH8tH651MixcTxH+ehrUfIgiIq5MFrOsF1qMc9H6nLZlqesx9qEH/3xepymocSPuQ13anL2I/E6tyzrw9EqzLVLfUD5+dVIrqp1VhmAS1HVC4b2bbT3l4owZJGs7dzW+M2U0aOYQxsbbAWAAHeUGLrujFRjvZ3gsOsRJznuRpeH6vmmxc3N+a59C2ag0LjZua0d4ALbmQAcSrNht3AcaxZVJz8zbN+FOEPKkjE02ARt4gvdHQtHEFjcR00w6nuJauEEb2sdwr/JZcrWMR10UTLiCGec9k5YWHwm5/Suo0Kk90Wcyr04b2iQGxgL6oXxHXNXPuIY4IBxGzpXjwusP0rWMR0wxCovwtXO4He1rzGzyGWHoVqHZ9R+ZpFaWPprddnQGIY/SU//AD1EMXcfI0O8Db3K1jEdb2GxXEZlqHcXBxlrb/mfb0AqDkVqHZ8F5m2VZ9oTflSRsel+nFTiLgH2igYbxwMJLQd2ZzvxOtx8XEBtvriIr8IRgssVZFCc3N3lqze9UY+1Tc0321NbNyhfU8PtU/Ms9tTS3csLHcZ/Q3MFwUQRrY+9Zebg92Fp63DWx96y81B7sLT1s4fhR9kY+I4svc2HV/W8DilI7idLwR70rTH63BdDrlylqDHIyUb43skHfa4OHqXUEUgc1rhtDgHA9wi4Wb2jHxRkaXZ8vDKJ5McouHpaiDlYJYx33MIHpsuZV1QuaNI6LgK2qhtYR1EzW/lznL6CF32dLzROe0I+WRjlvmqL+Jn5uP2ytDUganR9oqObi9sq5i+DL89SnhOMiZo9ygLW/wDe0vNU/uwp+buUA63/AL2l5qn92FlYHifQ1MZw/qaK9WHq+9WHrUkUIEufs99diP5aP1zqZFDf7PfXYj+Wj9c6mRY2J4j/AD0Naj5EERFXJQtM1sOth4/uIvU9bmtJ1un93D+5h9T1Yw3Fj7lfFcGXsRDw57K+GRefOvhevpT5PKZPBXXqoOdZ7SnvCB9WO8uf8Bd9rp+ej9pdA4T/AMY7yxe0fOvY3+zFam/cu4nUGOCaVvXRxSvF912sJHqXOGI45VVBvPPLLfbZ73FvgbuHgC6MxthdS1DQLl0EwAHGTG4ALmS677OStJ+p52g3eKCJdfLrVMs+ovl0uh6fUXy6XQH1F8ul0BIGp3+Kn5lnvFNDdyhrUyL1VRzDPeKZQsDG8Z/Q3sFwUQTrZ+9Zeag92Fpy3DWyf3rLzUHu1p11s4fhR9kY+I4svc+rozQit4bDaOTeeAYw/mj+rPpYVzldTfqcrc+GmMnbDUSst/S4NkHpeVV7QjemnyZZwErVGuaN6UD62KLg8UldxTRwyjych9MZU8KNtbmi01QIqqBhkdC10cjGi7zGTmDgOOxzXA7bvqhgqihV19dC/jIOdLT0IfUg6nD9oqObi9srQzSS7uDk2f0O+CkjVRgs0TpZ5GuYJAxrGuBBIBJLrHcNo9K08ZJbJq5m4SL2q0JbbuUA63/vaXmqf3YU+s3KAdb/AN7S81T+7CzcDxPoaOM4f1NGerD1eerD1qSKESXf2e+uxH8tH651Mihv9nvrsR/LR+udTIsbE8R/noa1HyIIiKuShaPrgP7tH9zD6nreFouuP7tH9zD6nqfDcWPuQYjhS9iFc6Z1azL4XL6S583lMngU4bV07nbAJ4rnsDOBddG4fHZgC5dzqZ9BdaVNLEynrZGwVDAG8LIbRTAbA4u3Nd2b2vvG+wzMdSlO0o62NTA1IwvFkiOF1qeK6u6CZzpDTsDnElxZnjuTx2aQFssVfC4BzZY3NO4te0g+EFV9FR9uzymrKjKUd10asoxlv1NBfqto+KL9cvzLzyar6bii/VJ8VI3RMfbs8pq+cPH27PKC721XqfyzjZU+lfCI4Oq+n5P9UnxQar6fk/1SfFSPw8fbs8pqcPH2zPKam2qdT+WNlT6V8Ij5mq6k44v1yfMqZNV1LxRfrk+ZSJw8fbM8oJw0fbM8oJtqnU/ljY0+lfCI4bqvprj6rjH4pPiojqG5XvaNwe4eIkLqLho+2Z5QXLda/wCtk5yT2itHA1JScszb3FDG04pRypIkTUr/ABVTzDPeKZlC+pGVoqqrMWt+oZvIH/k7qmLouPlGeU1VMbxWWcJpSRBmts/vWXmoPYWmXW3a25QcVlIII4KDaCCOsWmZ1r0H/qj7GVXX+yXuXbqTNSWLtbNUUjjYzMZLHfjdHcOA7uVwP+JUXZ16cOxOSnmjqIXFksTg9jhxEcRHGCLgjjBKVobSDiKMtnNSOqFS5gK0nRjWxQ1TGtqHtpJ7AObKbROPZZIdlu46x7+9bfDicDxdk0Tx2WyMcPGCvn505QdpI3YzjJXTKJcNa7eFVBQtbuCudGR8ozymq3PilPG3NJNCxo3ufIxo8ZK5szq6PUuctZ+ItmxWqcw3axzIQeyY2Brv1Bw8CkDTfW/BHG+DD38NO4FpqAPqou60nr3di2zjudyhOSQkknaTtJO0laWEoyjecihiqql4UUPKsuKrc5WnFXWytFEv/s9ddiP5aP1zqZVDX7PPXYj+Wj9c6mVY2I4jNSj5EERFAShatrMw4z4XUhou6INnHejcHO/TmW0ql7A4FpAIIIIO0EHeCu4SyyUuRzOOaLjzOVC5UFy2PTzRJ+HVTmWJp5C59PJxFl+sJ7Zt7HwHjWrkr6KM1JZkfPum4uzKy9U51bLlSXJc6US7mHcXy47niVrMvmZc3OspezJm7ys5l8zJmPcpfzd5M3eVjOmdMwyl7OmdWM6Z0zDKX86Z1YzpnTMMhfzr5mHc8QVjOmdeZj3KX86+51586Z0zDIX86Z1586Z0zDIejOvmYdz0KxnTOmY9yF7MOwPEF8zDueJWc6+Z15mPcpeL1QXq2XqkuXLZ0olTnKglfCVkNHsAnr6mOlp23fIdrj1sbB10juw0D/Q3kLhytqyRRJk1A4WWUdTUkW6InaxndbE21/Ke4f4qU14MCweOjpoaSEfVwxhgJ3uO8vPdJJJ7pXvWNUlnk2aUI5VYIiLg6CIiAx+OYFT1sLqepYHxu2jicx3E9juJw7P+lDGk2pyugc51J9rh3gNytnaOw5h2O77d/YCndeObGaZjix9RAxzdjmulja4HsEE7FPRrTp+X4IatKE/McvVOB1cZyyU1QwjidDK0+kKwcNn5GbzUnwXU/Tmly5+iIMmbLm4WPLmtfLe9r222VUGLU0jskc8L3G5DWSsc6wFzsBVrvkukr92j1HKnS2fkZvNSfBfOls/Izeak+C6wpa6GW/BSxy5bZuDe19r7r2Ozcrc+LU8biySeFjha7Xysa4XFxcEp3yW7Ke92jvzHKXS2fkZvNSfBOls/Izeak+C6whr4XtdIyWN7G3zPa9rmtsLm7gbDZtVujximmcWwzwSuG0tjlY9wHZIaV53uXSe93jzOUuls/Izeak+CdLp+Rm81J8F1bWYvTQkNmnhhc7a0SysjJHZAcVclroWMEj5Y2xutle57WsNxcWcTY7E73LpHd48zk3pdPyM3mpPgnS6fkZvNSfBdYNxOAxmUTRGJps6QSMLAdmwuvYHaPGFS3F6YtdIJ4SxpAc8SxlrSdwLr2F073LpGwjzOUOl0/Izeak+CdLp+Rm81J8F1jHicDmOkbNE5jOve2RhY38zgbBUsxemc1zmzwuayxe4SxlrQTYZjfZt7Kd7l0nuwjzOUOl0/Izeak+CdLp+Rm81J8F1g7FqcMbIZ4QxxIa8ysDHEbwHXsV9ficDXNY6aJr3ZcrDIwOdm3WF7m/EvO9S6RsI8zk3pdPyM3mpPgnS6fkZvNSfBdaDEIc7o+Fj4RgJczhG52gbyW3uN4Snr4ZAXRyxyNb1zmPa8N2X2kHZsTvcukbCPM5L6Wz8jN5qT4L50un5GbzUnwXWFLjVLK4siqIJXi92Ryxvds7gN1dqq+GK3CyxxZr5eEkay9t9rnbvHjTvUr2yjYRte5yV0un5GbzUnwTpbPyM3mpPgus5sVp2BpfNCwPGZhdKxoc3stJO0bRuVEeNUrr5aiB1mlxtNGbNG9x27AOynepdI2MeZyd0un5GbzUnwTpdPyM3mpPguto66FzDK2WN0bb5pGvaWC2+7gbBUUWL005IhnhmLdrhFKyQgdkhp2J3qXSe7CPM5L6W1HIzeak+CqjwipcbNp6hxO4NhlJ8QC60ZiMDnmJssTpBcGMSMLwRvBbe+xfaavhlvwUscmXrsj2vy9+x2bivHipdJ6qMeZzpo7qfxSrcDJF0HFxyVIyut/TF1xPft31OWh2g9LhcPBwAukfbhqh9uEkI9lo4mj0naspTY3Syv4OKogkk2/Vslje/Zv6kG69qgq1Zy0ehJCEVqgiIoCUIiIAiIgCiDW/o3BAW1jM/DVMz+EzOu3ZHxC2zcpfWh62cCqauCnbTROmcyV7nBuUWBZa+0jjVrCTy1VrZFbFQzU3pdms6c6NwUWE0wgz2nqYpn53ZurNM4bNmwL06vDhDqiPoeOqbWNp5C50jm8Dfg8r7AOv8AiNtizesXAKqpw+khghdJJG+IvY0tu0CBzTe57Jsmildi4fDTVGHxQ07YjG6cD6wZISG3Oc7SWtG7jVraZqO/XX1t/wBKuTLW3aael/8AhjNR/WVv5qb2ZFgdPXUwx2Q1bZHU+WHhBFYSH7M21iSPxWXr0UpMcw0SiHDw/hiwu4WxtkDgLZZB2xXqxvCcVGKjEYaLhXCKA5XZTFnNKGPbbODsJcN/EpNFXlO6s1z9iPV0Yws7p8vc8WO1lIzBLYcJ44J8QDJRMQXuLYcxGwnqepZ4lmsI1duEmF19I+OFrIKSWoDnS55HkZpCNhG1rrW2K5jeFYnieGyNnpY6ephqWSwwss0SsEZa7aXEX6s8Y61Y/DMGxSrq8O4WmkpIaCOnjke9xa2QQuzXDeMusBYX765zeB2klq7639Pud5fGrxb0VtLev2MbQ0MdfiGMSVIMhjgrXxXLhkcx+RhFj+FoAAWNbWufgDonEkQ4lHkv+Fr4HuyjuZsx8K2OtwDEaCtr309I6qiro6iNj4z1nDOzXIG27SSLG1+yqJtAqyPBRAIS+plrWTviaWEsjETmAE3tfj2H8SlVSOmqt4ba/PsROnLXR31v/Rr9JM5tBNhl+qnr6AtHZbLFmvb/AAi8aYQP3LiX9zQ+0tppdB6npph87oXCFlPRPmfdtmTQ0+XIdu/NGzd2Vj8M0OxBuFV1O6mkEss9I6OO7Luax3VEbbbF7tYNb1vi/vr/AAeKlO+57mvtp/Jg8OqzBQV1H+Krbhr4x2Q85nWHeICvYDBkw/HGHextIw/41Lh/pZ8aDVbqrB5DA4MjgoxVEllo3QyEkO29qGjYruA6E1jocYhlidCaoMMDnluV7myyPAuCbDrfGvJVYWeq3p/dL+j1Up3Ss9zX2b/s1zGh+4cN/ua323q5rBa/o+Ax9eyhpZG23jg2PffwBpPgV9+jWK1FNS4WaF8Qp5pnmoe4BlpHE3J3WGY7ib7FtOKaK1DsbpZRC59IyCOGSXqcthFKwgi9/wAQ4uNNpGD3r9T++h7s5TW5/pX/AKYHAq1s+MV87etmoZ5B/lBEbemywuFVjo8DrGsNuFrKaJ1tl2GPMR4clln9C9C66lq6kyQPEfQtXCyS7MrybBttvHZfMH0CrXYTV0z4XRTmohnhY8sHCZGWIuDYbC4beOy8c6ae9W8IUKjW538R6cH1dvkiwuuo3xwvbHFNO57pM0js4dcWBA2ZhxLy6y2msxToZpNqWimkI/rEL5/TaML5SYFitW/DqaSmlpYqENZJM52VrmB7SXW4zlaAAL7ewFfh0Frq3EayomM9CyR0pjlFi57C/K2PqXjZkAv3lypKM805LRP7vT3OnG8MsIvVr7L7FlmGQV2ANqpC8zYdDUQx2dZvUuDm5hbb1JYrOi+jcHSasxDq+H6Hroeu6jJlt1tt692jWjeIRYdilHJTyAyxh1OLss99i1wG3jAZ4ll9H9H6qPAaqkfC5tQ9tUGREtzOzDqeO21czqZU0pfqXr6PU6hTcmm4/p+5odRWuZgEMTSQ2XEJy8D8QZG0hp7lyD4AspW0MeH4phLqYGPhIaJ0tnOOcySGOQm/bNO5ewaBVkmCthMJZUw1kszYXFgc+NzA0gG9r8e0/hV2gwLEK/EKGappHUsVFHTse556/gXF9wDtJc62wbhxqR1I66q3iv8A17kWzlpo7+G39mCFaafH5qkdZFiEglPYjklMTifA9XtE6aZ+F4yynDjITTdSy+ZzA95e0Ab7sDtnGsw7QqrlqsZL4HNjqYqk07yWWfIKhksYG3Zcs4190N0bxWmoq8RMdTVT3UzoM/BHOGF+dovcAkG23jISVSGTRq/h/m57GnLNqnbxfwa7ovFh0zqSN0slBWwyG82XPHO/hA5l3F31ZHW7gO6p4ULYho/imJSUzJaEwTR5mVFa4Mj4UFws99gAcoHFe91NDRYWVTGNNp356Xvb6lrCJpNW5a7r/Q+oiKgXgiIgCIiAIiIAiIgCIiAIiIAiIgCIiAIiIAiIgCIiAIiIAiIgCIiAIiIAiIgCIiAIiIAiIgCIiAIiIAiIgCIiAIiIAiIgCIiAIiIAiIgCIiAIiIAiIgCIiAIiIAiIgCIiA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102" name="AutoShape 7" descr="data:image/jpeg;base64,/9j/4AAQSkZJRgABAQAAAQABAAD/2wCEAAkGBg8QDxAODxAPDw8PDw4PDw4PEA8PDxAQFBAVFBcQFBIXHCYgFxkkGRIUHy8gIycpOCwsFh4xNTAqNSYrLCkBCQoKDgwOGg8PGiofHCQtLSwyKiwsMCouLywsLC4pKiwpKiwwLCwqKiwsKSwsKSksKSwsLCwsLC8sLCkpLCwtLP/AABEIAMQBAQMBIgACEQEDEQH/xAAcAAEAAQUBAQAAAAAAAAAAAAAABwIDBQYIBAH/xABKEAABAwICBAQSBwgCAwEAAAABAAIDBBEFEgYHITETQVNzFBUiMlFSYXGBkZKTobGys9HSFiMkNUJyogglNFRidILBM0RDY6MX/8QAGgEBAAMBAQEAAAAAAAAAAAAAAAMEBQIBBv/EADIRAAIBAgMFBwMEAwEAAAAAAAABAgMRBBIhEzEzUVIFFCIyQXGRgaHwQmGxwRUj8dH/2gAMAwEAAhEDEQA/AJxREQBERAEREAREQBERAEREAREQBERAEREAREQBERAEREAREQBERAEREAREQBERAEREBTJIGgucQABck7AAsDW6U7csDc39b7geBu/1Lw41iZmeY2n6phts/G4fiPc7C8scKtwopK8itOo90S8/HKo/+S3cDGf7Ctuxyq5U+TH8EcxeeRTqMeSIHKXMrdpBV8sfJj+VW3aR1fLHyI/lXllcvK+RSqnHkiJ1Jc2ZA6TVnLHyI/lXz6T1nLHyIvlWJdIqDKutlHkvg52subMx9J6zlj5EXyp9J6zlj5EXyrDcKnCr3ZR5L4G1lzZmfpPWcsfIi+VPpPWcsfIi+VYXhU4VNlHkvgbWXNma+k9Zyx8iL5U+k9Zyx8iL5VhuFThU2UeS+BtZc2Zn6T1nLHyIvlXz6UVnLHyIvlWG4VfOFTZR5L4G1lzZmTpTWcufIi+VUnSqt5c+RF8qw5lVBlXuyhyXwebWXNmZOldby58iL5VbdpdXcufIi+VYZ0qtOlXqpQ6V8HLrS5v5Mw/TGv8A5h3kQ/KrD9NcQH/Yd5EPyrDySryyyqRUYdK+CGVea/U/kzEunmIj/su83B8i8jtYWJ/zTvNwfIsJPLdeZxU6oU+lfBQliarekn8s2B2sTFP5p3m4PkVLdZOKg36KJ7higI9ha44q04r3YUulfB3GvV6n8skfBdckrSG1sLXs3GWDqXjulhNneAhSbheLQVUTZ6eRskbtzhxHjaQdoPcK5mcVmtENLpcOqBI0l0LiBPDxPZ2QO2G8HwbiVRxGCjJXp6M0cPjZp2qao6KRWqSqZLGyWNwdHI1r2OG5zXC4PiKurFNsIiIAvDjdSY6eRw2G2Vvfcct/Tde5YbSr+HHOM/2u6avJI5m7RZrdM1ewBeWAq+Xq+ykUyuXhnlV2eZUUWHOnPYb6165RgryOMspu0TGTzrxSVC3iLRCP8Qv31fbodT8cbT3wixcF6MPCTfqiN3VKoNSpHfoVT8kzxK39CKfkmeJdd9hyZz3OpzRHXRKdEqR/oPTckzxL4dB6fkmeJO+w5MdznzRHHRS+9FKRW6D0/JM8SrOgtKRYxN77btPjCd9hyY7nPmiN+ik6KWW0y0LfRt6IhLpKe4DweviubAk8bb7L8XpWndGq7Tcakc0ShVk6Uss9GZropOilh4qkucGtBLnEAAbyTxLc8M0Ke5oMlyTxDrR3O6ua1SFJeI7oRlXfhMEapUmqW5DQVvap9BGdqFV77Dky33KpzRpLqlWn1S3p+gLCOt8VwtY0m0LlpmGaPM+JvXg9cwdt3R6lNSxVOby7itXw1WnHMtUYSSrXmknuvMZFSZFoJJGS3KW8uuerbnK2XrOaI4Y2olex7Q4BrTY9+y4q1FTg5P0JaNB1JqC9TBOcrTnKXv8A88gIvwTPEo502wxtLWPgaA0BkTrD+pgKrUcXGrLKkXquClRjmbME5ytuevjnKy56sNkUYk56mMYMtA+BxuaWUtbzcgzgeVn9CkBRHqFftrxxWpD6ZlLi+fxKSqysb+Hd6SuERFXJwsNpX/DjnGeorMrCaXH7OOdZ6ipKXnRxU8rNbicqpJF5mPVMsq0ktTObKXuzODe2IHjK3bBqEMYNnEtAhq2smje++VsjHOttNg4E2C2d2sWhYN0/m2/MocRSnJrKrndCtCCeZ2NsXkmxanYS188LHDe10sbSPAStLxrWhSPp5o4eiGyvie2N2QNyuLSAb5tm/eolkevaGAlNNz0OK/aMYNKn4jovp7SfzNP56L4p09pP5mn89F8Vzc5yoJU/+Nj1EK7Sl0nSnT2k/mafz0XxXzp9SfzNP56L4rmq6XT/ABseo6/yUuk6ZgxSGT/jkjktvyPa+3fsdi9TXXXMuH4jJBK2aJxa9hBBGy442nsg9hdC4BW8LG13bAHxi6pYnDbBrW6Zdw2J2yelmjIVdK2WN8TxdkjHMcOy1wsfWubKhpY98Z3se5h77SR/pdMrmbFz9pn5+b3jlb7Nesl7FPtOKai/c2LV9TCSsudvBsLh3yQ31EqbqWABo2KGdVgvVS9yNvtqbIRsCr453rMs4CKVFfU+5AmUKMNZenlXT1XQdM/gWsYx0kga0vc54vYEg2AFt3dWnU+sPFGODhVyOt+F4Y9p7hBCU8DUnFSutRUx1OEnGz0OgcgVqalY9pa5oc1wLXNO4gixB8CxmiOkHR1HFU5Q1zszZGDc2RpsbdzZcdwhZlU5RcXZ70XItSV1uZzhpHhhpauem22ikcGk7yw9Uw+SQsbmW7a4aPJiDZBump43E/1MLmH0Bq0S6+lozz01L9j5mtTyVJR/crLluWrE/aZPyM9paVdbnquP2mX8jPaKixfBl+epNg1/uj+ehNtO0ZQoK1uH96y81T+7Cnan60KBtbx/e0vNU/uwsvA8R+xq43h/U0p7lZc5VvKsOK1mzNiiXdQB6rEPy0frnUwKHf2fj1WIflo/XOpiWHieK/z0Nmhw0ERFXJgsDpkbUw51nqKzy17Tl1qUc9H6nKWj50R1fIzUWyK1NKvOJlammWuomTKRaqpVg62VZCplWFqZLlXKaMzES9DzSuXme5XJCrJBOwC57A2lSshhEoJVBKyNPgNVJ1kL++4ZR6VmaLV1VSdc5jB3LvP+h6VBPEU475IvQw9SW6LNUul1JuH6qI9hkdI/ubGD0bfStiodXVLHa0LLjjcM58brqrLH01uuy1HAVHvaRD+EYLNVSNjiY4gkBz7HI0dkldB4BRcFE1vYAHiC+0OCMjAsALLJtbZZuIxLrNaWSNLD4dUU9btn1cx4u69TORuM8x/+jl0Zj+LspKWapeQBExzgD+J+5rB3S4geFc0OcSSTtJNye6rnZ0X4mU+0ZLwo3rVL/FTc0321Nce5Qnqk/ipuab7amyPcquO4z+hZwXBRBWtf71m5uD3YWn3W362PvWXm4PdhaetnD8KPsjHxHFl7smHUpXZqapg5Odsg70jLeuMqR1C+pety100JOyanJA7Lo3gj0OcpoWLjY5az/c2cHK9FEZa7qK8VJP2kkkRP52hw92fGolU861KLhcKmNrmF0Uw8DwD+lzlAq08BK9K3IzsdG1W/MLd9VTb1M3Ns9orSFvmqMfaZ+bj9sqTF8GX56keE40SaIR1IUCa3/vaXmqf3YU+x7goC1v8A3tLzVP7sLLwPE+hqYzh/U0Z6sPKvPVh61JGfAl39nzrsR/LR+udTGob/AGe+uxH8tH651MixcTxH+ehrUfIgiIq5MFrOsF1qMc9H6nLZlqesx9qEH/3xepymocSPuQ13anL2I/E6tyzrw9EqzLVLfUD5+dVIrqp1VhmAS1HVC4b2bbT3l4owZJGs7dzW+M2U0aOYQxsbbAWAAHeUGLrujFRjvZ3gsOsRJznuRpeH6vmmxc3N+a59C2ag0LjZua0d4ALbmQAcSrNht3AcaxZVJz8zbN+FOEPKkjE02ARt4gvdHQtHEFjcR00w6nuJauEEb2sdwr/JZcrWMR10UTLiCGec9k5YWHwm5/Suo0Kk90Wcyr04b2iQGxgL6oXxHXNXPuIY4IBxGzpXjwusP0rWMR0wxCovwtXO4He1rzGzyGWHoVqHZ9R+ZpFaWPprddnQGIY/SU//AD1EMXcfI0O8Db3K1jEdb2GxXEZlqHcXBxlrb/mfb0AqDkVqHZ8F5m2VZ9oTflSRsel+nFTiLgH2igYbxwMJLQd2ZzvxOtx8XEBtvriIr8IRgssVZFCc3N3lqze9UY+1Tc0321NbNyhfU8PtU/Ms9tTS3csLHcZ/Q3MFwUQRrY+9Zebg92Fp63DWx96y81B7sLT1s4fhR9kY+I4svc2HV/W8DilI7idLwR70rTH63BdDrlylqDHIyUb43skHfa4OHqXUEUgc1rhtDgHA9wi4Wb2jHxRkaXZ8vDKJ5McouHpaiDlYJYx33MIHpsuZV1QuaNI6LgK2qhtYR1EzW/lznL6CF32dLzROe0I+WRjlvmqL+Jn5uP2ytDUganR9oqObi9sq5i+DL89SnhOMiZo9ygLW/wDe0vNU/uwp+buUA63/AL2l5qn92FlYHifQ1MZw/qaK9WHq+9WHrUkUIEufs99diP5aP1zqZFDf7PfXYj+Wj9c6mRY2J4j/AD0Naj5EERFXJQtM1sOth4/uIvU9bmtJ1un93D+5h9T1Yw3Fj7lfFcGXsRDw57K+GRefOvhevpT5PKZPBXXqoOdZ7SnvCB9WO8uf8Bd9rp+ej9pdA4T/AMY7yxe0fOvY3+zFam/cu4nUGOCaVvXRxSvF912sJHqXOGI45VVBvPPLLfbZ73FvgbuHgC6MxthdS1DQLl0EwAHGTG4ALmS677OStJ+p52g3eKCJdfLrVMs+ovl0uh6fUXy6XQH1F8ul0BIGp3+Kn5lnvFNDdyhrUyL1VRzDPeKZQsDG8Z/Q3sFwUQTrZ+9Zeag92Fpy3DWyf3rLzUHu1p11s4fhR9kY+I4svc+rozQit4bDaOTeeAYw/mj+rPpYVzldTfqcrc+GmMnbDUSst/S4NkHpeVV7QjemnyZZwErVGuaN6UD62KLg8UldxTRwyjych9MZU8KNtbmi01QIqqBhkdC10cjGi7zGTmDgOOxzXA7bvqhgqihV19dC/jIOdLT0IfUg6nD9oqObi9srQzSS7uDk2f0O+CkjVRgs0TpZ5GuYJAxrGuBBIBJLrHcNo9K08ZJbJq5m4SL2q0JbbuUA63/vaXmqf3YU+s3KAdb/AN7S81T+7CzcDxPoaOM4f1NGerD1eerD1qSKESXf2e+uxH8tH651Mihv9nvrsR/LR+udTIsbE8R/noa1HyIIiKuShaPrgP7tH9zD6nreFouuP7tH9zD6nqfDcWPuQYjhS9iFc6Z1azL4XL6S583lMngU4bV07nbAJ4rnsDOBddG4fHZgC5dzqZ9BdaVNLEynrZGwVDAG8LIbRTAbA4u3Nd2b2vvG+wzMdSlO0o62NTA1IwvFkiOF1qeK6u6CZzpDTsDnElxZnjuTx2aQFssVfC4BzZY3NO4te0g+EFV9FR9uzymrKjKUd10asoxlv1NBfqto+KL9cvzLzyar6bii/VJ8VI3RMfbs8pq+cPH27PKC721XqfyzjZU+lfCI4Oq+n5P9UnxQar6fk/1SfFSPw8fbs8pqcPH2zPKam2qdT+WNlT6V8Ij5mq6k44v1yfMqZNV1LxRfrk+ZSJw8fbM8oJw0fbM8oJtqnU/ljY0+lfCI4bqvprj6rjH4pPiojqG5XvaNwe4eIkLqLho+2Z5QXLda/wCtk5yT2itHA1JScszb3FDG04pRypIkTUr/ABVTzDPeKZlC+pGVoqqrMWt+oZvIH/k7qmLouPlGeU1VMbxWWcJpSRBmts/vWXmoPYWmXW3a25QcVlIII4KDaCCOsWmZ1r0H/qj7GVXX+yXuXbqTNSWLtbNUUjjYzMZLHfjdHcOA7uVwP+JUXZ16cOxOSnmjqIXFksTg9jhxEcRHGCLgjjBKVobSDiKMtnNSOqFS5gK0nRjWxQ1TGtqHtpJ7AObKbROPZZIdlu46x7+9bfDicDxdk0Tx2WyMcPGCvn505QdpI3YzjJXTKJcNa7eFVBQtbuCudGR8ozymq3PilPG3NJNCxo3ufIxo8ZK5szq6PUuctZ+ItmxWqcw3axzIQeyY2Brv1Bw8CkDTfW/BHG+DD38NO4FpqAPqou60nr3di2zjudyhOSQkknaTtJO0laWEoyjecihiqql4UUPKsuKrc5WnFXWytFEv/s9ddiP5aP1zqZVDX7PPXYj+Wj9c6mVY2I4jNSj5EERFAShatrMw4z4XUhou6INnHejcHO/TmW0ql7A4FpAIIIIO0EHeCu4SyyUuRzOOaLjzOVC5UFy2PTzRJ+HVTmWJp5C59PJxFl+sJ7Zt7HwHjWrkr6KM1JZkfPum4uzKy9U51bLlSXJc6US7mHcXy47niVrMvmZc3OspezJm7ys5l8zJmPcpfzd5M3eVjOmdMwyl7OmdWM6Z0zDKX86Z1YzpnTMMhfzr5mHc8QVjOmdeZj3KX86+51586Z0zDIX86Z1586Z0zDIejOvmYdz0KxnTOmY9yF7MOwPEF8zDueJWc6+Z15mPcpeL1QXq2XqkuXLZ0olTnKglfCVkNHsAnr6mOlp23fIdrj1sbB10juw0D/Q3kLhytqyRRJk1A4WWUdTUkW6InaxndbE21/Ke4f4qU14MCweOjpoaSEfVwxhgJ3uO8vPdJJJ7pXvWNUlnk2aUI5VYIiLg6CIiAx+OYFT1sLqepYHxu2jicx3E9juJw7P+lDGk2pyugc51J9rh3gNytnaOw5h2O77d/YCndeObGaZjix9RAxzdjmulja4HsEE7FPRrTp+X4IatKE/McvVOB1cZyyU1QwjidDK0+kKwcNn5GbzUnwXU/Tmly5+iIMmbLm4WPLmtfLe9r222VUGLU0jskc8L3G5DWSsc6wFzsBVrvkukr92j1HKnS2fkZvNSfBfOls/Izeak+C6wpa6GW/BSxy5bZuDe19r7r2Ozcrc+LU8biySeFjha7Xysa4XFxcEp3yW7Ke92jvzHKXS2fkZvNSfBOls/Izeak+C6whr4XtdIyWN7G3zPa9rmtsLm7gbDZtVujximmcWwzwSuG0tjlY9wHZIaV53uXSe93jzOUuls/Izeak+CdLp+Rm81J8F1bWYvTQkNmnhhc7a0SysjJHZAcVclroWMEj5Y2xutle57WsNxcWcTY7E73LpHd48zk3pdPyM3mpPgnS6fkZvNSfBdYNxOAxmUTRGJps6QSMLAdmwuvYHaPGFS3F6YtdIJ4SxpAc8SxlrSdwLr2F073LpGwjzOUOl0/Izeak+CdLp+Rm81J8F1jHicDmOkbNE5jOve2RhY38zgbBUsxemc1zmzwuayxe4SxlrQTYZjfZt7Kd7l0nuwjzOUOl0/Izeak+CdLp+Rm81J8F1g7FqcMbIZ4QxxIa8ysDHEbwHXsV9ficDXNY6aJr3ZcrDIwOdm3WF7m/EvO9S6RsI8zk3pdPyM3mpPgnS6fkZvNSfBdaDEIc7o+Fj4RgJczhG52gbyW3uN4Snr4ZAXRyxyNb1zmPa8N2X2kHZsTvcukbCPM5L6Wz8jN5qT4L50un5GbzUnwXWFLjVLK4siqIJXi92Ryxvds7gN1dqq+GK3CyxxZr5eEkay9t9rnbvHjTvUr2yjYRte5yV0un5GbzUnwTpbPyM3mpPgus5sVp2BpfNCwPGZhdKxoc3stJO0bRuVEeNUrr5aiB1mlxtNGbNG9x27AOynepdI2MeZyd0un5GbzUnwTpdPyM3mpPguto66FzDK2WN0bb5pGvaWC2+7gbBUUWL005IhnhmLdrhFKyQgdkhp2J3qXSe7CPM5L6W1HIzeak+CqjwipcbNp6hxO4NhlJ8QC60ZiMDnmJssTpBcGMSMLwRvBbe+xfaavhlvwUscmXrsj2vy9+x2bivHipdJ6qMeZzpo7qfxSrcDJF0HFxyVIyut/TF1xPft31OWh2g9LhcPBwAukfbhqh9uEkI9lo4mj0naspTY3Syv4OKogkk2/Vslje/Zv6kG69qgq1Zy0ehJCEVqgiIoCUIiIAiIgCiDW/o3BAW1jM/DVMz+EzOu3ZHxC2zcpfWh62cCqauCnbTROmcyV7nBuUWBZa+0jjVrCTy1VrZFbFQzU3pdms6c6NwUWE0wgz2nqYpn53ZurNM4bNmwL06vDhDqiPoeOqbWNp5C50jm8Dfg8r7AOv8AiNtizesXAKqpw+khghdJJG+IvY0tu0CBzTe57Jsmildi4fDTVGHxQ07YjG6cD6wZISG3Oc7SWtG7jVraZqO/XX1t/wBKuTLW3aael/8AhjNR/WVv5qb2ZFgdPXUwx2Q1bZHU+WHhBFYSH7M21iSPxWXr0UpMcw0SiHDw/hiwu4WxtkDgLZZB2xXqxvCcVGKjEYaLhXCKA5XZTFnNKGPbbODsJcN/EpNFXlO6s1z9iPV0Yws7p8vc8WO1lIzBLYcJ44J8QDJRMQXuLYcxGwnqepZ4lmsI1duEmF19I+OFrIKSWoDnS55HkZpCNhG1rrW2K5jeFYnieGyNnpY6ephqWSwwss0SsEZa7aXEX6s8Y61Y/DMGxSrq8O4WmkpIaCOnjke9xa2QQuzXDeMusBYX765zeB2klq7639Pud5fGrxb0VtLev2MbQ0MdfiGMSVIMhjgrXxXLhkcx+RhFj+FoAAWNbWufgDonEkQ4lHkv+Fr4HuyjuZsx8K2OtwDEaCtr309I6qiro6iNj4z1nDOzXIG27SSLG1+yqJtAqyPBRAIS+plrWTviaWEsjETmAE3tfj2H8SlVSOmqt4ba/PsROnLXR31v/Rr9JM5tBNhl+qnr6AtHZbLFmvb/AAi8aYQP3LiX9zQ+0tppdB6npph87oXCFlPRPmfdtmTQ0+XIdu/NGzd2Vj8M0OxBuFV1O6mkEss9I6OO7Luax3VEbbbF7tYNb1vi/vr/AAeKlO+57mvtp/Jg8OqzBQV1H+Krbhr4x2Q85nWHeICvYDBkw/HGHextIw/41Lh/pZ8aDVbqrB5DA4MjgoxVEllo3QyEkO29qGjYruA6E1jocYhlidCaoMMDnluV7myyPAuCbDrfGvJVYWeq3p/dL+j1Up3Ss9zX2b/s1zGh+4cN/ua323q5rBa/o+Ax9eyhpZG23jg2PffwBpPgV9+jWK1FNS4WaF8Qp5pnmoe4BlpHE3J3WGY7ib7FtOKaK1DsbpZRC59IyCOGSXqcthFKwgi9/wAQ4uNNpGD3r9T++h7s5TW5/pX/AKYHAq1s+MV87etmoZ5B/lBEbemywuFVjo8DrGsNuFrKaJ1tl2GPMR4clln9C9C66lq6kyQPEfQtXCyS7MrybBttvHZfMH0CrXYTV0z4XRTmohnhY8sHCZGWIuDYbC4beOy8c6ae9W8IUKjW538R6cH1dvkiwuuo3xwvbHFNO57pM0js4dcWBA2ZhxLy6y2msxToZpNqWimkI/rEL5/TaML5SYFitW/DqaSmlpYqENZJM52VrmB7SXW4zlaAAL7ewFfh0Frq3EayomM9CyR0pjlFi57C/K2PqXjZkAv3lypKM805LRP7vT3OnG8MsIvVr7L7FlmGQV2ANqpC8zYdDUQx2dZvUuDm5hbb1JYrOi+jcHSasxDq+H6Hroeu6jJlt1tt692jWjeIRYdilHJTyAyxh1OLss99i1wG3jAZ4ll9H9H6qPAaqkfC5tQ9tUGREtzOzDqeO21czqZU0pfqXr6PU6hTcmm4/p+5odRWuZgEMTSQ2XEJy8D8QZG0hp7lyD4AspW0MeH4phLqYGPhIaJ0tnOOcySGOQm/bNO5ewaBVkmCthMJZUw1kszYXFgc+NzA0gG9r8e0/hV2gwLEK/EKGappHUsVFHTse556/gXF9wDtJc62wbhxqR1I66q3iv8A17kWzlpo7+G39mCFaafH5qkdZFiEglPYjklMTifA9XtE6aZ+F4yynDjITTdSy+ZzA95e0Ab7sDtnGsw7QqrlqsZL4HNjqYqk07yWWfIKhksYG3Zcs4190N0bxWmoq8RMdTVT3UzoM/BHOGF+dovcAkG23jISVSGTRq/h/m57GnLNqnbxfwa7ovFh0zqSN0slBWwyG82XPHO/hA5l3F31ZHW7gO6p4ULYho/imJSUzJaEwTR5mVFa4Mj4UFws99gAcoHFe91NDRYWVTGNNp356Xvb6lrCJpNW5a7r/Q+oiKgXgiIgCIiAIiIAiIgCIiAIiIAiIgCIiAIiIAiIgCIiAIiIAiIgCIiAIiIAiIgCIiAIiIAiIgCIiAIiIAiIgCIiAIiIAiIgCIiAIiIAiIgCIiAIiIAiIgCIiAIiIAiIgCIiA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>
          <a:xfrm>
            <a:off x="2051050" y="260350"/>
            <a:ext cx="7092950" cy="1439863"/>
          </a:xfrm>
        </p:spPr>
        <p:txBody>
          <a:bodyPr/>
          <a:lstStyle/>
          <a:p>
            <a:pPr algn="ctr"/>
            <a:r>
              <a:rPr lang="cs-CZ" b="1" dirty="0" smtClean="0"/>
              <a:t>Přehled uživatelů</a:t>
            </a:r>
          </a:p>
        </p:txBody>
      </p:sp>
      <p:sp>
        <p:nvSpPr>
          <p:cNvPr id="6147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38914" name="Picture 2" descr="D:\HeliosIP\Helios IP Attendance system\HIPAS - User databas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916832"/>
            <a:ext cx="8892802" cy="4320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/>
          <p:cNvSpPr>
            <a:spLocks noGrp="1"/>
          </p:cNvSpPr>
          <p:nvPr>
            <p:ph type="title"/>
          </p:nvPr>
        </p:nvSpPr>
        <p:spPr>
          <a:xfrm>
            <a:off x="2051050" y="260350"/>
            <a:ext cx="7092950" cy="1439863"/>
          </a:xfrm>
        </p:spPr>
        <p:txBody>
          <a:bodyPr/>
          <a:lstStyle/>
          <a:p>
            <a:pPr algn="ctr"/>
            <a:r>
              <a:rPr lang="cs-CZ" b="1" dirty="0" smtClean="0"/>
              <a:t>Přehled docházky uživatele</a:t>
            </a:r>
          </a:p>
        </p:txBody>
      </p:sp>
      <p:sp>
        <p:nvSpPr>
          <p:cNvPr id="7171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39938" name="Picture 2" descr="D:\HeliosIP\Helios IP Attendance system\HIPAS - User week view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717" y="1915792"/>
            <a:ext cx="8915779" cy="4393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9" descr="http://www.stasanet.cz/out/pictures/z1/1781A926-A019-419A-9AAE-54577A6982CF__licence_helio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08275"/>
            <a:ext cx="2497138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Nadpis 1"/>
          <p:cNvSpPr>
            <a:spLocks noGrp="1"/>
          </p:cNvSpPr>
          <p:nvPr>
            <p:ph type="title"/>
          </p:nvPr>
        </p:nvSpPr>
        <p:spPr>
          <a:xfrm>
            <a:off x="2051050" y="260350"/>
            <a:ext cx="7092950" cy="1439863"/>
          </a:xfrm>
        </p:spPr>
        <p:txBody>
          <a:bodyPr/>
          <a:lstStyle/>
          <a:p>
            <a:pPr algn="ctr"/>
            <a:r>
              <a:rPr lang="cs-CZ" b="1" dirty="0" smtClean="0"/>
              <a:t>Různé</a:t>
            </a:r>
          </a:p>
        </p:txBody>
      </p:sp>
      <p:sp>
        <p:nvSpPr>
          <p:cNvPr id="8196" name="Zástupný symbol pro obsah 2"/>
          <p:cNvSpPr>
            <a:spLocks noGrp="1"/>
          </p:cNvSpPr>
          <p:nvPr>
            <p:ph idx="1"/>
          </p:nvPr>
        </p:nvSpPr>
        <p:spPr>
          <a:xfrm>
            <a:off x="2124075" y="1700213"/>
            <a:ext cx="7019925" cy="4681537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cs-CZ" dirty="0" smtClean="0"/>
              <a:t>Každý </a:t>
            </a:r>
            <a:r>
              <a:rPr lang="cs-CZ" dirty="0" err="1" smtClean="0"/>
              <a:t>Helios</a:t>
            </a:r>
            <a:r>
              <a:rPr lang="cs-CZ" dirty="0" smtClean="0"/>
              <a:t> IP se čtečkou je možné použít</a:t>
            </a:r>
            <a:endParaRPr lang="en-US" dirty="0" smtClean="0"/>
          </a:p>
          <a:p>
            <a:pPr>
              <a:spcAft>
                <a:spcPts val="1200"/>
              </a:spcAft>
            </a:pPr>
            <a:r>
              <a:rPr lang="cs-CZ" dirty="0" smtClean="0"/>
              <a:t>První a poslední záznam určují docházku</a:t>
            </a:r>
          </a:p>
          <a:p>
            <a:pPr>
              <a:spcAft>
                <a:spcPts val="1200"/>
              </a:spcAft>
            </a:pPr>
            <a:r>
              <a:rPr lang="cs-CZ" dirty="0" smtClean="0"/>
              <a:t>Plán pro budoucnost:</a:t>
            </a:r>
          </a:p>
          <a:p>
            <a:pPr lvl="1">
              <a:spcAft>
                <a:spcPts val="1200"/>
              </a:spcAft>
            </a:pPr>
            <a:r>
              <a:rPr lang="cs-CZ" dirty="0" smtClean="0"/>
              <a:t>Důvodová klávesnice</a:t>
            </a:r>
          </a:p>
          <a:p>
            <a:pPr lvl="1">
              <a:spcAft>
                <a:spcPts val="1200"/>
              </a:spcAft>
            </a:pPr>
            <a:r>
              <a:rPr lang="cs-CZ" dirty="0" smtClean="0"/>
              <a:t>Sever / Klient, </a:t>
            </a:r>
            <a:r>
              <a:rPr lang="cs-CZ" dirty="0" err="1" smtClean="0"/>
              <a:t>Multiuser</a:t>
            </a:r>
            <a:r>
              <a:rPr lang="cs-CZ" dirty="0" smtClean="0"/>
              <a:t> použití</a:t>
            </a:r>
            <a:endParaRPr lang="en-US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Nadpis 1"/>
          <p:cNvSpPr>
            <a:spLocks noGrp="1"/>
          </p:cNvSpPr>
          <p:nvPr>
            <p:ph type="title"/>
          </p:nvPr>
        </p:nvSpPr>
        <p:spPr>
          <a:xfrm>
            <a:off x="2051050" y="260350"/>
            <a:ext cx="7092950" cy="1439863"/>
          </a:xfrm>
        </p:spPr>
        <p:txBody>
          <a:bodyPr/>
          <a:lstStyle/>
          <a:p>
            <a:pPr algn="ctr"/>
            <a:r>
              <a:rPr lang="cs-CZ" b="1" dirty="0" smtClean="0"/>
              <a:t>Security </a:t>
            </a:r>
            <a:r>
              <a:rPr lang="cs-CZ" b="1" dirty="0" err="1" smtClean="0"/>
              <a:t>Shield</a:t>
            </a:r>
            <a:endParaRPr lang="cs-CZ" b="1" dirty="0" smtClean="0"/>
          </a:p>
        </p:txBody>
      </p:sp>
      <p:sp>
        <p:nvSpPr>
          <p:cNvPr id="8196" name="Zástupný symbol pro obsah 2"/>
          <p:cNvSpPr>
            <a:spLocks noGrp="1"/>
          </p:cNvSpPr>
          <p:nvPr>
            <p:ph idx="1"/>
          </p:nvPr>
        </p:nvSpPr>
        <p:spPr>
          <a:xfrm>
            <a:off x="3995936" y="1772816"/>
            <a:ext cx="4968552" cy="4537521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cs-CZ" dirty="0" smtClean="0"/>
              <a:t>Jednotná komunikace vlastností </a:t>
            </a:r>
            <a:r>
              <a:rPr lang="cs-CZ" dirty="0" err="1" smtClean="0"/>
              <a:t>interkomu</a:t>
            </a:r>
            <a:endParaRPr lang="cs-CZ" dirty="0" smtClean="0"/>
          </a:p>
          <a:p>
            <a:pPr>
              <a:spcAft>
                <a:spcPts val="1200"/>
              </a:spcAft>
            </a:pPr>
            <a:r>
              <a:rPr lang="cs-CZ" smtClean="0"/>
              <a:t>Grafická značka</a:t>
            </a:r>
            <a:endParaRPr lang="cs-CZ" dirty="0" smtClean="0"/>
          </a:p>
          <a:p>
            <a:pPr lvl="1">
              <a:spcAft>
                <a:spcPts val="1200"/>
              </a:spcAft>
            </a:pPr>
            <a:r>
              <a:rPr lang="cs-CZ" dirty="0" smtClean="0"/>
              <a:t>IT bezpečnost</a:t>
            </a:r>
          </a:p>
          <a:p>
            <a:pPr lvl="1">
              <a:spcAft>
                <a:spcPts val="1200"/>
              </a:spcAft>
            </a:pPr>
            <a:r>
              <a:rPr lang="cs-CZ" dirty="0" smtClean="0"/>
              <a:t>Bezpečnost </a:t>
            </a:r>
            <a:r>
              <a:rPr lang="cs-CZ" dirty="0" err="1" smtClean="0"/>
              <a:t>interkomu</a:t>
            </a:r>
            <a:endParaRPr lang="cs-CZ" dirty="0" smtClean="0"/>
          </a:p>
          <a:p>
            <a:pPr lvl="1">
              <a:spcAft>
                <a:spcPts val="1200"/>
              </a:spcAft>
            </a:pPr>
            <a:r>
              <a:rPr lang="cs-CZ" dirty="0" smtClean="0"/>
              <a:t>Bezpečnost přístupu</a:t>
            </a:r>
          </a:p>
          <a:p>
            <a:pPr lvl="1">
              <a:spcAft>
                <a:spcPts val="1200"/>
              </a:spcAft>
            </a:pPr>
            <a:r>
              <a:rPr lang="cs-CZ" dirty="0" smtClean="0"/>
              <a:t>Bezpečí uživatele</a:t>
            </a:r>
          </a:p>
          <a:p>
            <a:pPr lvl="1">
              <a:spcAft>
                <a:spcPts val="1200"/>
              </a:spcAft>
            </a:pPr>
            <a:r>
              <a:rPr lang="cs-CZ" dirty="0" smtClean="0"/>
              <a:t>Bezpečnost budovy</a:t>
            </a:r>
            <a:endParaRPr lang="en-US" dirty="0" smtClean="0"/>
          </a:p>
        </p:txBody>
      </p:sp>
      <p:pic>
        <p:nvPicPr>
          <p:cNvPr id="131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588" y="2204864"/>
            <a:ext cx="3891340" cy="3690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 bwMode="auto">
          <a:xfrm>
            <a:off x="1043608" y="2751063"/>
            <a:ext cx="77724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298FCD"/>
                </a:solidFill>
                <a:effectLst/>
                <a:uLnTx/>
                <a:uFillTx/>
                <a:latin typeface="Verdana" pitchFamily="34" charset="0"/>
                <a:ea typeface="+mj-ea"/>
                <a:cs typeface="+mj-cs"/>
              </a:rPr>
              <a:t>Přestávka</a:t>
            </a:r>
            <a:endParaRPr kumimoji="0" lang="en-US" sz="4400" b="1" i="0" u="none" strike="noStrike" kern="0" cap="none" spc="0" normalizeH="0" baseline="0" noProof="0" dirty="0" smtClean="0">
              <a:ln>
                <a:noFill/>
              </a:ln>
              <a:solidFill>
                <a:srgbClr val="298FCD"/>
              </a:solidFill>
              <a:effectLst/>
              <a:uLnTx/>
              <a:uFillTx/>
              <a:latin typeface="Verdana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kern="0" noProof="0" dirty="0" err="1" smtClean="0">
                <a:solidFill>
                  <a:srgbClr val="298FCD"/>
                </a:solidFill>
                <a:latin typeface="Verdana" pitchFamily="34" charset="0"/>
                <a:ea typeface="+mj-ea"/>
                <a:cs typeface="+mj-cs"/>
              </a:rPr>
              <a:t>na</a:t>
            </a:r>
            <a:r>
              <a:rPr lang="en-US" sz="4400" b="1" kern="0" noProof="0" dirty="0" smtClean="0">
                <a:solidFill>
                  <a:srgbClr val="298FCD"/>
                </a:solidFill>
                <a:latin typeface="Verdana" pitchFamily="34" charset="0"/>
                <a:ea typeface="+mj-ea"/>
                <a:cs typeface="+mj-cs"/>
              </a:rPr>
              <a:t> ob</a:t>
            </a:r>
            <a:r>
              <a:rPr lang="cs-CZ" sz="4400" b="1" kern="0" dirty="0" err="1" smtClean="0">
                <a:solidFill>
                  <a:srgbClr val="298FCD"/>
                </a:solidFill>
                <a:latin typeface="Verdana" pitchFamily="34" charset="0"/>
                <a:ea typeface="+mj-ea"/>
                <a:cs typeface="+mj-cs"/>
              </a:rPr>
              <a:t>ěd</a:t>
            </a:r>
            <a:endParaRPr kumimoji="0" lang="cs-CZ" sz="3000" b="1" i="0" u="none" strike="noStrike" kern="0" cap="none" spc="0" normalizeH="0" baseline="0" noProof="0" dirty="0" smtClean="0">
              <a:ln>
                <a:noFill/>
              </a:ln>
              <a:solidFill>
                <a:srgbClr val="298FCD"/>
              </a:solidFill>
              <a:effectLst/>
              <a:uLnTx/>
              <a:uFillTx/>
              <a:latin typeface="Verdana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smtClean="0"/>
          </a:p>
        </p:txBody>
      </p:sp>
      <p:sp>
        <p:nvSpPr>
          <p:cNvPr id="1433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smtClean="0"/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988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/>
          <p:cNvSpPr>
            <a:spLocks noGrp="1"/>
          </p:cNvSpPr>
          <p:nvPr>
            <p:ph type="title"/>
          </p:nvPr>
        </p:nvSpPr>
        <p:spPr>
          <a:xfrm>
            <a:off x="2268538" y="836613"/>
            <a:ext cx="5111750" cy="647700"/>
          </a:xfrm>
        </p:spPr>
        <p:txBody>
          <a:bodyPr/>
          <a:lstStyle/>
          <a:p>
            <a:r>
              <a:rPr lang="cs-CZ" b="1" smtClean="0"/>
              <a:t/>
            </a:r>
            <a:br>
              <a:rPr lang="cs-CZ" b="1" smtClean="0"/>
            </a:br>
            <a:r>
              <a:rPr lang="cs-CZ" b="1" smtClean="0"/>
              <a:t>2N</a:t>
            </a:r>
            <a:r>
              <a:rPr lang="cs-CZ" b="1" baseline="30000" smtClean="0"/>
              <a:t>®</a:t>
            </a:r>
            <a:r>
              <a:rPr lang="cs-CZ" b="1" smtClean="0"/>
              <a:t> EasyGate PRO</a:t>
            </a:r>
            <a:br>
              <a:rPr lang="cs-CZ" b="1" smtClean="0"/>
            </a:br>
            <a:endParaRPr lang="en-US" b="1" smtClean="0"/>
          </a:p>
        </p:txBody>
      </p:sp>
      <p:pic>
        <p:nvPicPr>
          <p:cNvPr id="15363" name="Obrázek 3" descr="HR_2N EasyGate_FromRight.jpg"/>
          <p:cNvPicPr>
            <a:picLocks noChangeAspect="1"/>
          </p:cNvPicPr>
          <p:nvPr/>
        </p:nvPicPr>
        <p:blipFill>
          <a:blip r:embed="rId2" cstate="print"/>
          <a:srcRect l="26201" r="22078"/>
          <a:stretch>
            <a:fillRect/>
          </a:stretch>
        </p:blipFill>
        <p:spPr bwMode="auto">
          <a:xfrm>
            <a:off x="4643438" y="1484313"/>
            <a:ext cx="3960812" cy="509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Obrázek 4" descr="HR_2N EasyGate_Web_Connector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13100"/>
            <a:ext cx="4654550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Obrázek 3" descr="HR_2N SmartGate_UMTS_FromRight.jpg"/>
          <p:cNvPicPr>
            <a:picLocks noChangeAspect="1"/>
          </p:cNvPicPr>
          <p:nvPr/>
        </p:nvPicPr>
        <p:blipFill>
          <a:blip r:embed="rId2" cstate="print"/>
          <a:srcRect l="20157" r="25948"/>
          <a:stretch>
            <a:fillRect/>
          </a:stretch>
        </p:blipFill>
        <p:spPr bwMode="auto">
          <a:xfrm>
            <a:off x="4643438" y="1412875"/>
            <a:ext cx="4124325" cy="509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Nadpis 1"/>
          <p:cNvSpPr>
            <a:spLocks noGrp="1"/>
          </p:cNvSpPr>
          <p:nvPr>
            <p:ph type="title"/>
          </p:nvPr>
        </p:nvSpPr>
        <p:spPr>
          <a:xfrm>
            <a:off x="2268538" y="836613"/>
            <a:ext cx="5111750" cy="647700"/>
          </a:xfrm>
        </p:spPr>
        <p:txBody>
          <a:bodyPr/>
          <a:lstStyle/>
          <a:p>
            <a:r>
              <a:rPr lang="cs-CZ" b="1" smtClean="0"/>
              <a:t/>
            </a:r>
            <a:br>
              <a:rPr lang="cs-CZ" b="1" smtClean="0"/>
            </a:br>
            <a:r>
              <a:rPr lang="cs-CZ" b="1" smtClean="0"/>
              <a:t>2N</a:t>
            </a:r>
            <a:r>
              <a:rPr lang="cs-CZ" b="1" baseline="30000" smtClean="0"/>
              <a:t>®</a:t>
            </a:r>
            <a:r>
              <a:rPr lang="cs-CZ" b="1" smtClean="0"/>
              <a:t> SmartGate UMTS</a:t>
            </a:r>
            <a:br>
              <a:rPr lang="cs-CZ" b="1" smtClean="0"/>
            </a:br>
            <a:endParaRPr lang="en-US" b="1" smtClean="0"/>
          </a:p>
        </p:txBody>
      </p:sp>
      <p:pic>
        <p:nvPicPr>
          <p:cNvPr id="16388" name="Obrázek 5" descr="HR_2N SmartGate_UMTS_Web_Connector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41663"/>
            <a:ext cx="4787900" cy="318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/>
          <p:cNvSpPr>
            <a:spLocks noGrp="1"/>
          </p:cNvSpPr>
          <p:nvPr>
            <p:ph type="title"/>
          </p:nvPr>
        </p:nvSpPr>
        <p:spPr>
          <a:xfrm>
            <a:off x="2484438" y="692150"/>
            <a:ext cx="2016125" cy="865188"/>
          </a:xfrm>
        </p:spPr>
        <p:txBody>
          <a:bodyPr/>
          <a:lstStyle/>
          <a:p>
            <a:r>
              <a:rPr lang="cs-CZ" b="1" smtClean="0"/>
              <a:t>Novinky </a:t>
            </a:r>
            <a:endParaRPr lang="en-US" b="1" smtClean="0"/>
          </a:p>
        </p:txBody>
      </p:sp>
      <p:sp>
        <p:nvSpPr>
          <p:cNvPr id="17411" name="Zástupný symbol pro obsah 2"/>
          <p:cNvSpPr>
            <a:spLocks noGrp="1"/>
          </p:cNvSpPr>
          <p:nvPr>
            <p:ph idx="1"/>
          </p:nvPr>
        </p:nvSpPr>
        <p:spPr>
          <a:xfrm>
            <a:off x="2843213" y="1989138"/>
            <a:ext cx="5616575" cy="3889375"/>
          </a:xfrm>
        </p:spPr>
        <p:txBody>
          <a:bodyPr/>
          <a:lstStyle/>
          <a:p>
            <a:r>
              <a:rPr lang="cs-CZ" sz="2400" smtClean="0"/>
              <a:t>Záloha napájení na baterie</a:t>
            </a:r>
          </a:p>
          <a:p>
            <a:endParaRPr lang="cs-CZ" sz="2000" smtClean="0"/>
          </a:p>
          <a:p>
            <a:r>
              <a:rPr lang="cs-CZ" sz="2400" smtClean="0"/>
              <a:t>USB konektor</a:t>
            </a:r>
          </a:p>
          <a:p>
            <a:endParaRPr lang="cs-CZ" sz="2000" smtClean="0"/>
          </a:p>
          <a:p>
            <a:r>
              <a:rPr lang="cs-CZ" sz="2400" smtClean="0"/>
              <a:t>Indikátor síly GSM signálu</a:t>
            </a:r>
          </a:p>
          <a:p>
            <a:endParaRPr lang="cs-CZ" sz="2000" smtClean="0"/>
          </a:p>
          <a:p>
            <a:r>
              <a:rPr lang="cs-CZ" sz="2400" smtClean="0"/>
              <a:t>SMS upozornění o napájení</a:t>
            </a:r>
          </a:p>
          <a:p>
            <a:endParaRPr lang="cs-CZ" sz="2000" smtClean="0"/>
          </a:p>
          <a:p>
            <a:r>
              <a:rPr lang="cs-CZ" sz="2400" smtClean="0"/>
              <a:t>Detekce odchozího FAXu</a:t>
            </a:r>
            <a:endParaRPr lang="en-US" sz="2400" smtClean="0"/>
          </a:p>
        </p:txBody>
      </p:sp>
      <p:pic>
        <p:nvPicPr>
          <p:cNvPr id="17412" name="Obrázek 3" descr="LR_2N EasyGate_Web_Main.jpg"/>
          <p:cNvPicPr>
            <a:picLocks noChangeAspect="1"/>
          </p:cNvPicPr>
          <p:nvPr/>
        </p:nvPicPr>
        <p:blipFill>
          <a:blip r:embed="rId2" cstate="print"/>
          <a:srcRect l="17924" t="3847" r="13016"/>
          <a:stretch>
            <a:fillRect/>
          </a:stretch>
        </p:blipFill>
        <p:spPr bwMode="auto">
          <a:xfrm>
            <a:off x="107950" y="2519363"/>
            <a:ext cx="2536825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!!!!!SDILENE!!!!!\27.02.12\JPG EN\09_lift_en_text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extovéPole 3"/>
          <p:cNvSpPr txBox="1">
            <a:spLocks noChangeArrowheads="1"/>
          </p:cNvSpPr>
          <p:nvPr/>
        </p:nvSpPr>
        <p:spPr bwMode="auto">
          <a:xfrm>
            <a:off x="539750" y="1052513"/>
            <a:ext cx="806450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4400">
                <a:latin typeface="Tahoma" pitchFamily="34" charset="0"/>
                <a:cs typeface="Tahoma" pitchFamily="34" charset="0"/>
              </a:rPr>
              <a:t>VÝTAHOVÉ KOMUNIKÁTORY</a:t>
            </a:r>
          </a:p>
        </p:txBody>
      </p:sp>
      <p:sp>
        <p:nvSpPr>
          <p:cNvPr id="10244" name="TextovéPole 4"/>
          <p:cNvSpPr txBox="1">
            <a:spLocks noChangeArrowheads="1"/>
          </p:cNvSpPr>
          <p:nvPr/>
        </p:nvSpPr>
        <p:spPr bwMode="auto">
          <a:xfrm>
            <a:off x="2843213" y="2060575"/>
            <a:ext cx="345757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300">
                <a:latin typeface="Tahoma" pitchFamily="34" charset="0"/>
                <a:cs typeface="Tahoma" pitchFamily="34" charset="0"/>
              </a:rPr>
              <a:t>Nouzové volání z každého výtahu.</a:t>
            </a:r>
            <a:endParaRPr lang="cs-CZ" sz="1300"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/>
          <p:cNvSpPr>
            <a:spLocks noGrp="1"/>
          </p:cNvSpPr>
          <p:nvPr>
            <p:ph type="title"/>
          </p:nvPr>
        </p:nvSpPr>
        <p:spPr>
          <a:xfrm>
            <a:off x="2484438" y="836613"/>
            <a:ext cx="4248150" cy="719137"/>
          </a:xfrm>
        </p:spPr>
        <p:txBody>
          <a:bodyPr/>
          <a:lstStyle/>
          <a:p>
            <a:r>
              <a:rPr lang="cs-CZ" b="1" smtClean="0"/>
              <a:t>Záloha napájení</a:t>
            </a:r>
            <a:endParaRPr lang="en-US" b="1" smtClean="0"/>
          </a:p>
        </p:txBody>
      </p:sp>
      <p:sp>
        <p:nvSpPr>
          <p:cNvPr id="18435" name="Zástupný symbol pro obsah 4"/>
          <p:cNvSpPr>
            <a:spLocks noGrp="1"/>
          </p:cNvSpPr>
          <p:nvPr>
            <p:ph idx="1"/>
          </p:nvPr>
        </p:nvSpPr>
        <p:spPr>
          <a:xfrm>
            <a:off x="2627313" y="1955800"/>
            <a:ext cx="5616575" cy="1328738"/>
          </a:xfrm>
        </p:spPr>
        <p:txBody>
          <a:bodyPr/>
          <a:lstStyle/>
          <a:p>
            <a:r>
              <a:rPr lang="cs-CZ" smtClean="0"/>
              <a:t>4 </a:t>
            </a:r>
            <a:r>
              <a:rPr lang="en-US" smtClean="0"/>
              <a:t>AA </a:t>
            </a:r>
            <a:r>
              <a:rPr lang="cs-CZ" smtClean="0"/>
              <a:t>baterie</a:t>
            </a:r>
            <a:endParaRPr lang="en-US" smtClean="0"/>
          </a:p>
          <a:p>
            <a:r>
              <a:rPr lang="cs-CZ" smtClean="0"/>
              <a:t>Dobíjecí</a:t>
            </a:r>
            <a:r>
              <a:rPr lang="en-US" smtClean="0"/>
              <a:t> Ni-MH</a:t>
            </a:r>
            <a:r>
              <a:rPr lang="cs-CZ" smtClean="0"/>
              <a:t> 1,2V</a:t>
            </a:r>
            <a:endParaRPr lang="en-US" smtClean="0"/>
          </a:p>
        </p:txBody>
      </p:sp>
      <p:pic>
        <p:nvPicPr>
          <p:cNvPr id="18436" name="Obrázek 6" descr="DSC00092prez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463" y="3536950"/>
            <a:ext cx="3600450" cy="270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Obrázek 7" descr="DSC00097prez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3538538"/>
            <a:ext cx="3600450" cy="269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dpis 1"/>
          <p:cNvSpPr>
            <a:spLocks noGrp="1"/>
          </p:cNvSpPr>
          <p:nvPr>
            <p:ph type="title"/>
          </p:nvPr>
        </p:nvSpPr>
        <p:spPr>
          <a:xfrm>
            <a:off x="2627313" y="765175"/>
            <a:ext cx="3600450" cy="719138"/>
          </a:xfrm>
        </p:spPr>
        <p:txBody>
          <a:bodyPr/>
          <a:lstStyle/>
          <a:p>
            <a:r>
              <a:rPr lang="cs-CZ" b="1" smtClean="0"/>
              <a:t>USB konektor</a:t>
            </a:r>
            <a:endParaRPr lang="en-US" b="1" smtClean="0"/>
          </a:p>
        </p:txBody>
      </p:sp>
      <p:sp>
        <p:nvSpPr>
          <p:cNvPr id="19459" name="Zástupný symbol pro obsah 2"/>
          <p:cNvSpPr>
            <a:spLocks noGrp="1"/>
          </p:cNvSpPr>
          <p:nvPr>
            <p:ph idx="1"/>
          </p:nvPr>
        </p:nvSpPr>
        <p:spPr>
          <a:xfrm>
            <a:off x="2627313" y="2133600"/>
            <a:ext cx="6192837" cy="1727200"/>
          </a:xfrm>
        </p:spPr>
        <p:txBody>
          <a:bodyPr/>
          <a:lstStyle/>
          <a:p>
            <a:r>
              <a:rPr lang="cs-CZ" smtClean="0"/>
              <a:t>Konfigurace</a:t>
            </a:r>
            <a:endParaRPr lang="en-US" smtClean="0"/>
          </a:p>
          <a:p>
            <a:r>
              <a:rPr lang="en-US" smtClean="0"/>
              <a:t>SMS </a:t>
            </a:r>
            <a:r>
              <a:rPr lang="cs-CZ" smtClean="0"/>
              <a:t>odesílání/přijímání</a:t>
            </a:r>
            <a:endParaRPr lang="en-US" smtClean="0"/>
          </a:p>
          <a:p>
            <a:r>
              <a:rPr lang="cs-CZ" smtClean="0"/>
              <a:t>Připojení k internetu přes GPRS</a:t>
            </a:r>
            <a:endParaRPr lang="en-US" smtClean="0"/>
          </a:p>
        </p:txBody>
      </p:sp>
      <p:pic>
        <p:nvPicPr>
          <p:cNvPr id="19460" name="Obrázek 3" descr="LR_2N EasyGate_Web_Connectors.jpg"/>
          <p:cNvPicPr>
            <a:picLocks noChangeAspect="1"/>
          </p:cNvPicPr>
          <p:nvPr/>
        </p:nvPicPr>
        <p:blipFill>
          <a:blip r:embed="rId2" cstate="print"/>
          <a:srcRect l="9525" t="28645" r="8559" b="16930"/>
          <a:stretch>
            <a:fillRect/>
          </a:stretch>
        </p:blipFill>
        <p:spPr bwMode="auto">
          <a:xfrm>
            <a:off x="2987675" y="4221163"/>
            <a:ext cx="4725988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/>
          <p:cNvSpPr>
            <a:spLocks noGrp="1"/>
          </p:cNvSpPr>
          <p:nvPr>
            <p:ph type="title"/>
          </p:nvPr>
        </p:nvSpPr>
        <p:spPr>
          <a:xfrm>
            <a:off x="2411413" y="404813"/>
            <a:ext cx="6121400" cy="1439862"/>
          </a:xfrm>
        </p:spPr>
        <p:txBody>
          <a:bodyPr/>
          <a:lstStyle/>
          <a:p>
            <a:r>
              <a:rPr lang="cs-CZ" b="1" smtClean="0"/>
              <a:t>Indikátor síly GSM signálu</a:t>
            </a:r>
            <a:endParaRPr lang="en-US" b="1" smtClean="0"/>
          </a:p>
        </p:txBody>
      </p:sp>
      <p:sp>
        <p:nvSpPr>
          <p:cNvPr id="20483" name="Zástupný symbol pro obsah 2"/>
          <p:cNvSpPr>
            <a:spLocks noGrp="1"/>
          </p:cNvSpPr>
          <p:nvPr>
            <p:ph idx="1"/>
          </p:nvPr>
        </p:nvSpPr>
        <p:spPr>
          <a:xfrm>
            <a:off x="2555875" y="1844675"/>
            <a:ext cx="5616575" cy="3992563"/>
          </a:xfrm>
        </p:spPr>
        <p:txBody>
          <a:bodyPr/>
          <a:lstStyle/>
          <a:p>
            <a:r>
              <a:rPr lang="cs-CZ" smtClean="0"/>
              <a:t>4 stupně</a:t>
            </a:r>
            <a:endParaRPr lang="en-US" smtClean="0"/>
          </a:p>
        </p:txBody>
      </p:sp>
      <p:pic>
        <p:nvPicPr>
          <p:cNvPr id="20484" name="Obrázek 5" descr="DSC00104prez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575" y="2492375"/>
            <a:ext cx="4608513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/>
          <p:cNvSpPr>
            <a:spLocks noGrp="1"/>
          </p:cNvSpPr>
          <p:nvPr>
            <p:ph type="title"/>
          </p:nvPr>
        </p:nvSpPr>
        <p:spPr>
          <a:xfrm>
            <a:off x="2484438" y="404813"/>
            <a:ext cx="5616575" cy="1439862"/>
          </a:xfrm>
        </p:spPr>
        <p:txBody>
          <a:bodyPr/>
          <a:lstStyle/>
          <a:p>
            <a:r>
              <a:rPr lang="cs-CZ" b="1" smtClean="0"/>
              <a:t>SMS upozornění</a:t>
            </a:r>
            <a:endParaRPr lang="en-US" b="1" smtClean="0"/>
          </a:p>
        </p:txBody>
      </p:sp>
      <p:sp>
        <p:nvSpPr>
          <p:cNvPr id="21507" name="Zástupný symbol pro obsah 2"/>
          <p:cNvSpPr>
            <a:spLocks noGrp="1"/>
          </p:cNvSpPr>
          <p:nvPr>
            <p:ph idx="1"/>
          </p:nvPr>
        </p:nvSpPr>
        <p:spPr>
          <a:xfrm>
            <a:off x="2627313" y="2133600"/>
            <a:ext cx="6516687" cy="3992563"/>
          </a:xfrm>
        </p:spPr>
        <p:txBody>
          <a:bodyPr/>
          <a:lstStyle/>
          <a:p>
            <a:r>
              <a:rPr lang="cs-CZ" smtClean="0"/>
              <a:t>Ztráta/obnova napájení ze sítě</a:t>
            </a:r>
          </a:p>
          <a:p>
            <a:pPr lvl="1"/>
            <a:r>
              <a:rPr lang="cs-CZ" smtClean="0"/>
              <a:t>Pošli SMS po X minutách</a:t>
            </a:r>
          </a:p>
          <a:p>
            <a:pPr lvl="1"/>
            <a:endParaRPr lang="cs-CZ" smtClean="0"/>
          </a:p>
          <a:p>
            <a:r>
              <a:rPr lang="cs-CZ" smtClean="0"/>
              <a:t>Porucha napájení z baterie</a:t>
            </a:r>
          </a:p>
          <a:p>
            <a:pPr lvl="1"/>
            <a:r>
              <a:rPr lang="cs-CZ" smtClean="0"/>
              <a:t>Pošli SMS</a:t>
            </a:r>
          </a:p>
          <a:p>
            <a:pPr lvl="1"/>
            <a:endParaRPr lang="cs-CZ" smtClean="0"/>
          </a:p>
          <a:p>
            <a:r>
              <a:rPr lang="cs-CZ" smtClean="0"/>
              <a:t>Nízké napětí baterie</a:t>
            </a:r>
          </a:p>
          <a:p>
            <a:pPr lvl="1"/>
            <a:r>
              <a:rPr lang="cs-CZ" smtClean="0"/>
              <a:t>Pošli SMS</a:t>
            </a:r>
            <a:endParaRPr lang="en-US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/>
          <p:cNvSpPr>
            <a:spLocks noGrp="1"/>
          </p:cNvSpPr>
          <p:nvPr>
            <p:ph type="title"/>
          </p:nvPr>
        </p:nvSpPr>
        <p:spPr>
          <a:xfrm>
            <a:off x="2411413" y="404813"/>
            <a:ext cx="5616575" cy="1439862"/>
          </a:xfrm>
        </p:spPr>
        <p:txBody>
          <a:bodyPr/>
          <a:lstStyle/>
          <a:p>
            <a:r>
              <a:rPr lang="cs-CZ" b="1" smtClean="0"/>
              <a:t>Detekce odchozího faxu</a:t>
            </a:r>
            <a:endParaRPr lang="en-US" b="1" smtClean="0"/>
          </a:p>
        </p:txBody>
      </p:sp>
      <p:sp>
        <p:nvSpPr>
          <p:cNvPr id="2253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mtClean="0"/>
              <a:t>Není nutné předtáčet   prefix *01*</a:t>
            </a:r>
            <a:endParaRPr lang="en-US" smtClean="0"/>
          </a:p>
        </p:txBody>
      </p:sp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475" y="3573463"/>
            <a:ext cx="4048125" cy="2686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/>
          <p:cNvSpPr>
            <a:spLocks noGrp="1"/>
          </p:cNvSpPr>
          <p:nvPr>
            <p:ph type="title"/>
          </p:nvPr>
        </p:nvSpPr>
        <p:spPr>
          <a:xfrm>
            <a:off x="2627313" y="260350"/>
            <a:ext cx="6048375" cy="1439863"/>
          </a:xfrm>
        </p:spPr>
        <p:txBody>
          <a:bodyPr/>
          <a:lstStyle/>
          <a:p>
            <a:r>
              <a:rPr lang="cs-CZ" smtClean="0"/>
              <a:t>Plus všechny oblíbené funkce z 2N</a:t>
            </a:r>
            <a:r>
              <a:rPr lang="cs-CZ" baseline="30000" smtClean="0"/>
              <a:t> ®</a:t>
            </a:r>
            <a:r>
              <a:rPr lang="cs-CZ" smtClean="0"/>
              <a:t> EasyGate</a:t>
            </a:r>
            <a:endParaRPr lang="en-US" smtClean="0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6238" y="1773238"/>
            <a:ext cx="4691062" cy="47894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smtClean="0"/>
          </a:p>
        </p:txBody>
      </p:sp>
      <p:sp>
        <p:nvSpPr>
          <p:cNvPr id="2457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smtClean="0"/>
          </a:p>
        </p:txBody>
      </p:sp>
      <p:pic>
        <p:nvPicPr>
          <p:cNvPr id="24580" name="Picture 4" descr="C:\!!!!!SDILENE!!!!!\27.02.12\JPG EN\12_umts-lte_en_text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TextovéPole 3"/>
          <p:cNvSpPr txBox="1">
            <a:spLocks noChangeArrowheads="1"/>
          </p:cNvSpPr>
          <p:nvPr/>
        </p:nvSpPr>
        <p:spPr bwMode="auto">
          <a:xfrm>
            <a:off x="179388" y="1052513"/>
            <a:ext cx="8785225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>
                <a:latin typeface="Tahoma" pitchFamily="34" charset="0"/>
                <a:cs typeface="Tahoma" pitchFamily="34" charset="0"/>
              </a:rPr>
              <a:t> LTE</a:t>
            </a:r>
            <a:r>
              <a:rPr lang="cs-CZ" sz="4400">
                <a:latin typeface="Tahoma" pitchFamily="34" charset="0"/>
                <a:cs typeface="Tahoma" pitchFamily="34" charset="0"/>
              </a:rPr>
              <a:t> / UMTS</a:t>
            </a:r>
          </a:p>
        </p:txBody>
      </p:sp>
      <p:sp>
        <p:nvSpPr>
          <p:cNvPr id="24582" name="TextovéPole 4"/>
          <p:cNvSpPr txBox="1">
            <a:spLocks noChangeArrowheads="1"/>
          </p:cNvSpPr>
          <p:nvPr/>
        </p:nvSpPr>
        <p:spPr bwMode="auto">
          <a:xfrm>
            <a:off x="2124075" y="2060575"/>
            <a:ext cx="5040313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300">
                <a:latin typeface="Tahoma" pitchFamily="34" charset="0"/>
                <a:cs typeface="Tahoma" pitchFamily="34" charset="0"/>
              </a:rPr>
              <a:t>Router</a:t>
            </a:r>
            <a:r>
              <a:rPr lang="cs-CZ" sz="1300">
                <a:latin typeface="Tahoma" pitchFamily="34" charset="0"/>
                <a:cs typeface="Tahoma" pitchFamily="34" charset="0"/>
              </a:rPr>
              <a:t>y pro datové sítě nové generace</a:t>
            </a:r>
            <a:r>
              <a:rPr lang="en-US" sz="1300">
                <a:latin typeface="Tahoma" pitchFamily="34" charset="0"/>
                <a:cs typeface="Tahoma" pitchFamily="34" charset="0"/>
              </a:rPr>
              <a:t>!</a:t>
            </a:r>
            <a:endParaRPr lang="cs-CZ" sz="1300"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8"/>
          <p:cNvSpPr>
            <a:spLocks noGrp="1" noChangeArrowheads="1"/>
          </p:cNvSpPr>
          <p:nvPr>
            <p:ph type="ctrTitle"/>
          </p:nvPr>
        </p:nvSpPr>
        <p:spPr>
          <a:xfrm>
            <a:off x="3708400" y="692150"/>
            <a:ext cx="5040313" cy="2808288"/>
          </a:xfrm>
        </p:spPr>
        <p:txBody>
          <a:bodyPr/>
          <a:lstStyle/>
          <a:p>
            <a:pPr eaLnBrk="1" hangingPunct="1"/>
            <a:r>
              <a:rPr lang="en-US" sz="4000" b="1" smtClean="0">
                <a:solidFill>
                  <a:srgbClr val="0070C0"/>
                </a:solidFill>
              </a:rPr>
              <a:t>2N</a:t>
            </a:r>
            <a:r>
              <a:rPr lang="en-US" sz="3600" b="1" baseline="30000" smtClean="0">
                <a:solidFill>
                  <a:srgbClr val="0070C0"/>
                </a:solidFill>
              </a:rPr>
              <a:t>®</a:t>
            </a:r>
            <a:r>
              <a:rPr lang="en-US" sz="4000" b="1" smtClean="0">
                <a:solidFill>
                  <a:srgbClr val="0070C0"/>
                </a:solidFill>
              </a:rPr>
              <a:t> </a:t>
            </a:r>
            <a:r>
              <a:rPr lang="cs-CZ" sz="4000" b="1" smtClean="0">
                <a:solidFill>
                  <a:srgbClr val="0070C0"/>
                </a:solidFill>
              </a:rPr>
              <a:t>SpeedRoute</a:t>
            </a:r>
            <a:br>
              <a:rPr lang="cs-CZ" sz="4000" b="1" smtClean="0">
                <a:solidFill>
                  <a:srgbClr val="0070C0"/>
                </a:solidFill>
              </a:rPr>
            </a:br>
            <a:r>
              <a:rPr lang="cs-CZ" sz="4000" b="1" smtClean="0">
                <a:solidFill>
                  <a:srgbClr val="0070C0"/>
                </a:solidFill>
              </a:rPr>
              <a:t> </a:t>
            </a:r>
            <a:br>
              <a:rPr lang="cs-CZ" sz="4000" b="1" smtClean="0">
                <a:solidFill>
                  <a:srgbClr val="0070C0"/>
                </a:solidFill>
              </a:rPr>
            </a:br>
            <a:r>
              <a:rPr lang="cs-CZ" sz="2800" b="1" smtClean="0">
                <a:solidFill>
                  <a:srgbClr val="0070C0"/>
                </a:solidFill>
              </a:rPr>
              <a:t>- LTE modul</a:t>
            </a:r>
            <a:br>
              <a:rPr lang="cs-CZ" sz="2800" b="1" smtClean="0">
                <a:solidFill>
                  <a:srgbClr val="0070C0"/>
                </a:solidFill>
              </a:rPr>
            </a:br>
            <a:r>
              <a:rPr lang="cs-CZ" sz="2800" b="1" smtClean="0">
                <a:solidFill>
                  <a:srgbClr val="0070C0"/>
                </a:solidFill>
              </a:rPr>
              <a:t>- HSPA</a:t>
            </a:r>
            <a:r>
              <a:rPr lang="cs-CZ" sz="2800" b="1" baseline="16000" smtClean="0">
                <a:solidFill>
                  <a:srgbClr val="0070C0"/>
                </a:solidFill>
              </a:rPr>
              <a:t>+</a:t>
            </a:r>
            <a:r>
              <a:rPr lang="cs-CZ" sz="2800" b="1" smtClean="0">
                <a:solidFill>
                  <a:srgbClr val="0070C0"/>
                </a:solidFill>
              </a:rPr>
              <a:t> modul</a:t>
            </a:r>
            <a:r>
              <a:rPr lang="cs-CZ" sz="4000" b="1" smtClean="0">
                <a:solidFill>
                  <a:srgbClr val="0070C0"/>
                </a:solidFill>
              </a:rPr>
              <a:t/>
            </a:r>
            <a:br>
              <a:rPr lang="cs-CZ" sz="4000" b="1" smtClean="0">
                <a:solidFill>
                  <a:srgbClr val="0070C0"/>
                </a:solidFill>
              </a:rPr>
            </a:br>
            <a:r>
              <a:rPr lang="cs-CZ" sz="3600" b="1" smtClean="0">
                <a:solidFill>
                  <a:srgbClr val="005599"/>
                </a:solidFill>
              </a:rPr>
              <a:t> </a:t>
            </a:r>
            <a:endParaRPr lang="en-US" sz="4000" b="1" smtClean="0">
              <a:solidFill>
                <a:srgbClr val="0055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03" name="TextovéPole 11"/>
          <p:cNvSpPr txBox="1">
            <a:spLocks noChangeArrowheads="1"/>
          </p:cNvSpPr>
          <p:nvPr/>
        </p:nvSpPr>
        <p:spPr bwMode="auto">
          <a:xfrm>
            <a:off x="6715125" y="6569075"/>
            <a:ext cx="17145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>
                <a:solidFill>
                  <a:schemeClr val="bg1"/>
                </a:solidFill>
                <a:latin typeface="Verdana" pitchFamily="34" charset="0"/>
              </a:rPr>
              <a:t>www.2n.cz</a:t>
            </a:r>
          </a:p>
        </p:txBody>
      </p:sp>
      <p:pic>
        <p:nvPicPr>
          <p:cNvPr id="25604" name="Obrázek 10" descr="2N SpeedRoute_FF_LQ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3027363"/>
            <a:ext cx="3311525" cy="299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Obrázek 11" descr="2N SpeedyRoute_web_connectors_LQ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275" y="3068638"/>
            <a:ext cx="4897438" cy="325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1"/>
          <p:cNvSpPr>
            <a:spLocks noGrp="1"/>
          </p:cNvSpPr>
          <p:nvPr>
            <p:ph type="title"/>
          </p:nvPr>
        </p:nvSpPr>
        <p:spPr>
          <a:xfrm>
            <a:off x="2268538" y="620713"/>
            <a:ext cx="6551612" cy="936625"/>
          </a:xfrm>
        </p:spPr>
        <p:txBody>
          <a:bodyPr/>
          <a:lstStyle/>
          <a:p>
            <a:r>
              <a:rPr lang="cs-CZ" sz="2400" b="1" smtClean="0">
                <a:solidFill>
                  <a:srgbClr val="0070C0"/>
                </a:solidFill>
              </a:rPr>
              <a:t>Sierra Wireless modul MC7710</a:t>
            </a:r>
          </a:p>
        </p:txBody>
      </p:sp>
      <p:sp>
        <p:nvSpPr>
          <p:cNvPr id="26627" name="Zástupný symbol pro obsah 2"/>
          <p:cNvSpPr>
            <a:spLocks noGrp="1"/>
          </p:cNvSpPr>
          <p:nvPr>
            <p:ph idx="1"/>
          </p:nvPr>
        </p:nvSpPr>
        <p:spPr>
          <a:xfrm>
            <a:off x="1187450" y="2060575"/>
            <a:ext cx="7632700" cy="39925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cs-CZ" sz="2000" smtClean="0"/>
              <a:t>LTE/HSPA+</a:t>
            </a:r>
            <a:endParaRPr lang="en-US" sz="2000" smtClean="0"/>
          </a:p>
          <a:p>
            <a:pPr>
              <a:lnSpc>
                <a:spcPct val="150000"/>
              </a:lnSpc>
            </a:pPr>
            <a:r>
              <a:rPr lang="cs-CZ" sz="2000" smtClean="0"/>
              <a:t>Rychlost dat pro Download </a:t>
            </a:r>
            <a:r>
              <a:rPr lang="en-US" sz="2000" smtClean="0"/>
              <a:t>- </a:t>
            </a:r>
            <a:r>
              <a:rPr lang="cs-CZ" sz="2000" b="1" smtClean="0"/>
              <a:t>100 Mbps</a:t>
            </a:r>
            <a:endParaRPr lang="en-US" sz="2000" b="1" smtClean="0"/>
          </a:p>
          <a:p>
            <a:pPr>
              <a:lnSpc>
                <a:spcPct val="150000"/>
              </a:lnSpc>
            </a:pPr>
            <a:r>
              <a:rPr lang="cs-CZ" sz="2000" smtClean="0"/>
              <a:t>Rychlost dat pro Upload </a:t>
            </a:r>
            <a:r>
              <a:rPr lang="en-US" sz="2000" smtClean="0"/>
              <a:t>- </a:t>
            </a:r>
            <a:r>
              <a:rPr lang="cs-CZ" sz="2000" b="1" smtClean="0"/>
              <a:t>50 Mbps</a:t>
            </a:r>
            <a:endParaRPr lang="en-US" sz="2000" b="1" smtClean="0"/>
          </a:p>
          <a:p>
            <a:pPr>
              <a:lnSpc>
                <a:spcPct val="150000"/>
              </a:lnSpc>
            </a:pPr>
            <a:r>
              <a:rPr lang="cs-CZ" sz="2000" smtClean="0"/>
              <a:t>FREKVENČNÍ PÁSMA:</a:t>
            </a:r>
            <a:endParaRPr lang="en-US" sz="2000" smtClean="0"/>
          </a:p>
          <a:p>
            <a:pPr lvl="1">
              <a:lnSpc>
                <a:spcPct val="150000"/>
              </a:lnSpc>
            </a:pPr>
            <a:r>
              <a:rPr lang="cs-CZ" sz="2000" smtClean="0"/>
              <a:t>LTE:</a:t>
            </a:r>
            <a:r>
              <a:rPr lang="en-US" sz="2000" smtClean="0"/>
              <a:t>  </a:t>
            </a:r>
            <a:r>
              <a:rPr lang="cs-CZ" sz="2000" smtClean="0"/>
              <a:t>800 / 900 / 1 800 / 2 100 / 2 600 MHz</a:t>
            </a:r>
          </a:p>
          <a:p>
            <a:pPr lvl="1">
              <a:lnSpc>
                <a:spcPct val="150000"/>
              </a:lnSpc>
            </a:pPr>
            <a:r>
              <a:rPr lang="cs-CZ" sz="2000" smtClean="0"/>
              <a:t>UMTS/HSPA+:</a:t>
            </a:r>
            <a:r>
              <a:rPr lang="en-US" sz="2000" smtClean="0"/>
              <a:t>  </a:t>
            </a:r>
            <a:r>
              <a:rPr lang="cs-CZ" sz="2000" smtClean="0"/>
              <a:t>900 / 2 100 MHz</a:t>
            </a:r>
          </a:p>
          <a:p>
            <a:pPr lvl="1">
              <a:lnSpc>
                <a:spcPct val="150000"/>
              </a:lnSpc>
            </a:pPr>
            <a:r>
              <a:rPr lang="cs-CZ" sz="2000" smtClean="0"/>
              <a:t>GSM/EDGE/GPRS: </a:t>
            </a:r>
            <a:r>
              <a:rPr lang="en-US" sz="2000" smtClean="0"/>
              <a:t>8</a:t>
            </a:r>
            <a:r>
              <a:rPr lang="cs-CZ" sz="2000" smtClean="0"/>
              <a:t>50 / 900 / 1 800 / 1 900 MHz</a:t>
            </a:r>
            <a:endParaRPr lang="en-US" sz="2000" smtClean="0"/>
          </a:p>
          <a:p>
            <a:pPr lvl="1"/>
            <a:endParaRPr lang="en-US" sz="2000" smtClean="0"/>
          </a:p>
          <a:p>
            <a:endParaRPr lang="cs-CZ" sz="20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ovéPole 11"/>
          <p:cNvSpPr txBox="1">
            <a:spLocks noChangeArrowheads="1"/>
          </p:cNvSpPr>
          <p:nvPr/>
        </p:nvSpPr>
        <p:spPr bwMode="auto">
          <a:xfrm>
            <a:off x="6715125" y="6569075"/>
            <a:ext cx="17145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>
                <a:solidFill>
                  <a:schemeClr val="bg1"/>
                </a:solidFill>
                <a:latin typeface="Verdana" pitchFamily="34" charset="0"/>
              </a:rPr>
              <a:t>www.2n.cz</a:t>
            </a:r>
          </a:p>
        </p:txBody>
      </p:sp>
      <p:pic>
        <p:nvPicPr>
          <p:cNvPr id="27651" name="Obrázek 4" descr="LQ_2N EasyRoute_web_connector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9225" y="2781300"/>
            <a:ext cx="5184775" cy="344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Obrázek 5" descr="LQ_2N EasyRoute_FF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116013" y="2420938"/>
            <a:ext cx="5619751" cy="373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Rectangle 8"/>
          <p:cNvSpPr>
            <a:spLocks noGrp="1" noChangeArrowheads="1"/>
          </p:cNvSpPr>
          <p:nvPr>
            <p:ph type="ctrTitle"/>
          </p:nvPr>
        </p:nvSpPr>
        <p:spPr>
          <a:xfrm>
            <a:off x="3708400" y="692150"/>
            <a:ext cx="5040313" cy="2376488"/>
          </a:xfrm>
        </p:spPr>
        <p:txBody>
          <a:bodyPr/>
          <a:lstStyle/>
          <a:p>
            <a:pPr eaLnBrk="1" hangingPunct="1"/>
            <a:r>
              <a:rPr lang="en-US" sz="4000" b="1" smtClean="0">
                <a:solidFill>
                  <a:srgbClr val="0070C0"/>
                </a:solidFill>
              </a:rPr>
              <a:t>2N</a:t>
            </a:r>
            <a:r>
              <a:rPr lang="en-US" sz="3600" b="1" baseline="30000" smtClean="0">
                <a:solidFill>
                  <a:srgbClr val="0070C0"/>
                </a:solidFill>
              </a:rPr>
              <a:t>®</a:t>
            </a:r>
            <a:r>
              <a:rPr lang="en-US" sz="4000" b="1" smtClean="0">
                <a:solidFill>
                  <a:srgbClr val="0070C0"/>
                </a:solidFill>
              </a:rPr>
              <a:t> </a:t>
            </a:r>
            <a:r>
              <a:rPr lang="cs-CZ" sz="4000" b="1" smtClean="0">
                <a:solidFill>
                  <a:srgbClr val="0070C0"/>
                </a:solidFill>
              </a:rPr>
              <a:t>EasyRoute</a:t>
            </a:r>
            <a:br>
              <a:rPr lang="cs-CZ" sz="4000" b="1" smtClean="0">
                <a:solidFill>
                  <a:srgbClr val="0070C0"/>
                </a:solidFill>
              </a:rPr>
            </a:br>
            <a:r>
              <a:rPr lang="cs-CZ" sz="4000" b="1" smtClean="0">
                <a:solidFill>
                  <a:srgbClr val="0070C0"/>
                </a:solidFill>
              </a:rPr>
              <a:t> </a:t>
            </a:r>
            <a:br>
              <a:rPr lang="cs-CZ" sz="4000" b="1" smtClean="0">
                <a:solidFill>
                  <a:srgbClr val="0070C0"/>
                </a:solidFill>
              </a:rPr>
            </a:br>
            <a:r>
              <a:rPr lang="cs-CZ" sz="2800" b="1" smtClean="0">
                <a:solidFill>
                  <a:srgbClr val="0070C0"/>
                </a:solidFill>
              </a:rPr>
              <a:t>- UMTS modul</a:t>
            </a:r>
            <a:br>
              <a:rPr lang="cs-CZ" sz="2800" b="1" smtClean="0">
                <a:solidFill>
                  <a:srgbClr val="0070C0"/>
                </a:solidFill>
              </a:rPr>
            </a:br>
            <a:endParaRPr lang="en-US" sz="4000" b="1" smtClean="0">
              <a:solidFill>
                <a:srgbClr val="005599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!!!!!SDILENE!!!!!\27.02.12\JPG EN\10_IP_en_text_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TextovéPole 3"/>
          <p:cNvSpPr txBox="1">
            <a:spLocks noChangeArrowheads="1"/>
          </p:cNvSpPr>
          <p:nvPr/>
        </p:nvSpPr>
        <p:spPr bwMode="auto">
          <a:xfrm>
            <a:off x="179388" y="1125538"/>
            <a:ext cx="8785225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>
                <a:latin typeface="Tahoma" pitchFamily="34" charset="0"/>
                <a:cs typeface="Tahoma" pitchFamily="34" charset="0"/>
              </a:rPr>
              <a:t>IP AUDIO A PAGINGOVÉ SYSTÉMY</a:t>
            </a:r>
            <a:endParaRPr lang="cs-CZ" sz="440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1268" name="TextovéPole 4"/>
          <p:cNvSpPr txBox="1">
            <a:spLocks noChangeArrowheads="1"/>
          </p:cNvSpPr>
          <p:nvPr/>
        </p:nvSpPr>
        <p:spPr bwMode="auto">
          <a:xfrm>
            <a:off x="2843213" y="2276475"/>
            <a:ext cx="345757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300">
                <a:latin typeface="Tahoma" pitchFamily="34" charset="0"/>
                <a:cs typeface="Tahoma" pitchFamily="34" charset="0"/>
              </a:rPr>
              <a:t>Revolu</a:t>
            </a:r>
            <a:r>
              <a:rPr lang="cs-CZ" sz="1300">
                <a:latin typeface="Tahoma" pitchFamily="34" charset="0"/>
                <a:cs typeface="Tahoma" pitchFamily="34" charset="0"/>
              </a:rPr>
              <a:t>č</a:t>
            </a:r>
            <a:r>
              <a:rPr lang="en-US" sz="1300">
                <a:latin typeface="Tahoma" pitchFamily="34" charset="0"/>
                <a:cs typeface="Tahoma" pitchFamily="34" charset="0"/>
              </a:rPr>
              <a:t>ní IP audio technologie.</a:t>
            </a:r>
            <a:endParaRPr lang="cs-CZ" sz="1300"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"/>
          <p:cNvSpPr>
            <a:spLocks noGrp="1"/>
          </p:cNvSpPr>
          <p:nvPr>
            <p:ph type="title"/>
          </p:nvPr>
        </p:nvSpPr>
        <p:spPr>
          <a:xfrm>
            <a:off x="2268538" y="620713"/>
            <a:ext cx="6551612" cy="936625"/>
          </a:xfrm>
        </p:spPr>
        <p:txBody>
          <a:bodyPr/>
          <a:lstStyle/>
          <a:p>
            <a:r>
              <a:rPr lang="cs-CZ" sz="2400" b="1" smtClean="0">
                <a:solidFill>
                  <a:srgbClr val="0070C0"/>
                </a:solidFill>
              </a:rPr>
              <a:t>Sierra Wireless module MC8795V</a:t>
            </a:r>
          </a:p>
        </p:txBody>
      </p:sp>
      <p:sp>
        <p:nvSpPr>
          <p:cNvPr id="28675" name="Zástupný symbol pro obsah 2"/>
          <p:cNvSpPr>
            <a:spLocks noGrp="1"/>
          </p:cNvSpPr>
          <p:nvPr>
            <p:ph idx="1"/>
          </p:nvPr>
        </p:nvSpPr>
        <p:spPr>
          <a:xfrm>
            <a:off x="1187450" y="2060575"/>
            <a:ext cx="7632700" cy="39925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cs-CZ" sz="2000" smtClean="0"/>
              <a:t>UMTS</a:t>
            </a:r>
            <a:endParaRPr lang="en-US" sz="2000" smtClean="0"/>
          </a:p>
          <a:p>
            <a:pPr>
              <a:lnSpc>
                <a:spcPct val="150000"/>
              </a:lnSpc>
            </a:pPr>
            <a:r>
              <a:rPr lang="cs-CZ" sz="2000" smtClean="0"/>
              <a:t>Rychlost dat pro Download</a:t>
            </a:r>
            <a:r>
              <a:rPr lang="en-US" sz="2000" smtClean="0"/>
              <a:t>– </a:t>
            </a:r>
            <a:r>
              <a:rPr lang="cs-CZ" sz="2000" b="1" smtClean="0"/>
              <a:t>7,2 Mbps</a:t>
            </a:r>
            <a:endParaRPr lang="en-US" sz="2000" b="1" smtClean="0"/>
          </a:p>
          <a:p>
            <a:pPr>
              <a:lnSpc>
                <a:spcPct val="150000"/>
              </a:lnSpc>
            </a:pPr>
            <a:r>
              <a:rPr lang="cs-CZ" sz="2000" smtClean="0"/>
              <a:t>Rychlost dat pro Upload</a:t>
            </a:r>
            <a:r>
              <a:rPr lang="en-US" sz="2000" smtClean="0"/>
              <a:t>– </a:t>
            </a:r>
            <a:r>
              <a:rPr lang="cs-CZ" sz="2000" b="1" smtClean="0"/>
              <a:t>5,76 Mbps</a:t>
            </a:r>
            <a:endParaRPr lang="en-US" sz="2000" b="1" smtClean="0"/>
          </a:p>
          <a:p>
            <a:pPr>
              <a:lnSpc>
                <a:spcPct val="150000"/>
              </a:lnSpc>
            </a:pPr>
            <a:r>
              <a:rPr lang="cs-CZ" sz="2000" smtClean="0"/>
              <a:t>FREKVENČNÍ PÁSMA</a:t>
            </a:r>
            <a:endParaRPr lang="en-US" sz="2000" smtClean="0"/>
          </a:p>
          <a:p>
            <a:pPr lvl="1">
              <a:lnSpc>
                <a:spcPct val="150000"/>
              </a:lnSpc>
            </a:pPr>
            <a:r>
              <a:rPr lang="cs-CZ" sz="2000" smtClean="0"/>
              <a:t>UMTS/HSUPA: 850 / 900 / 1 900 / 2 100 MHz</a:t>
            </a:r>
          </a:p>
          <a:p>
            <a:pPr lvl="1">
              <a:lnSpc>
                <a:spcPct val="150000"/>
              </a:lnSpc>
            </a:pPr>
            <a:r>
              <a:rPr lang="cs-CZ" sz="2000" smtClean="0"/>
              <a:t>GSM/EDGE/GPRS: </a:t>
            </a:r>
            <a:r>
              <a:rPr lang="en-US" sz="2000" smtClean="0"/>
              <a:t>8</a:t>
            </a:r>
            <a:r>
              <a:rPr lang="cs-CZ" sz="2000" smtClean="0"/>
              <a:t>50 / 900 / 1 800 / 1 900 MHz</a:t>
            </a:r>
            <a:endParaRPr lang="en-US" sz="2000" smtClean="0"/>
          </a:p>
          <a:p>
            <a:pPr lvl="1"/>
            <a:endParaRPr lang="en-US" sz="2000" smtClean="0"/>
          </a:p>
          <a:p>
            <a:endParaRPr lang="cs-CZ" sz="20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/>
          <p:cNvSpPr>
            <a:spLocks noGrp="1"/>
          </p:cNvSpPr>
          <p:nvPr>
            <p:ph type="title"/>
          </p:nvPr>
        </p:nvSpPr>
        <p:spPr>
          <a:xfrm>
            <a:off x="2197100" y="620713"/>
            <a:ext cx="6407150" cy="936625"/>
          </a:xfrm>
        </p:spPr>
        <p:txBody>
          <a:bodyPr/>
          <a:lstStyle/>
          <a:p>
            <a:r>
              <a:rPr lang="cs-CZ" sz="3200" b="1" smtClean="0">
                <a:solidFill>
                  <a:srgbClr val="0070C0"/>
                </a:solidFill>
              </a:rPr>
              <a:t>	</a:t>
            </a:r>
            <a:r>
              <a:rPr lang="en-US" sz="3200" b="1" smtClean="0">
                <a:solidFill>
                  <a:srgbClr val="0070C0"/>
                </a:solidFill>
              </a:rPr>
              <a:t>2N</a:t>
            </a:r>
            <a:r>
              <a:rPr lang="en-US" sz="3200" b="1" baseline="30000" smtClean="0">
                <a:solidFill>
                  <a:srgbClr val="0070C0"/>
                </a:solidFill>
              </a:rPr>
              <a:t>®</a:t>
            </a:r>
            <a:r>
              <a:rPr lang="en-US" sz="3200" b="1" smtClean="0">
                <a:solidFill>
                  <a:srgbClr val="0070C0"/>
                </a:solidFill>
              </a:rPr>
              <a:t> </a:t>
            </a:r>
            <a:r>
              <a:rPr lang="cs-CZ" sz="3200" b="1" smtClean="0">
                <a:solidFill>
                  <a:srgbClr val="0070C0"/>
                </a:solidFill>
              </a:rPr>
              <a:t>EasyRoute </a:t>
            </a:r>
            <a:r>
              <a:rPr lang="en-US" sz="3200" b="1" smtClean="0">
                <a:solidFill>
                  <a:srgbClr val="0070C0"/>
                </a:solidFill>
              </a:rPr>
              <a:t>metal</a:t>
            </a:r>
            <a:endParaRPr lang="cs-CZ" sz="3200" b="1" smtClean="0">
              <a:solidFill>
                <a:srgbClr val="0070C0"/>
              </a:solidFill>
            </a:endParaRPr>
          </a:p>
        </p:txBody>
      </p:sp>
      <p:pic>
        <p:nvPicPr>
          <p:cNvPr id="29699" name="Picture 3" descr="LQ_2N EasyRoute_Industrial_Front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1989138"/>
            <a:ext cx="4043363" cy="184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ástupný symbol pro obsah 2"/>
          <p:cNvSpPr txBox="1">
            <a:spLocks/>
          </p:cNvSpPr>
          <p:nvPr/>
        </p:nvSpPr>
        <p:spPr bwMode="auto">
          <a:xfrm>
            <a:off x="323850" y="3860800"/>
            <a:ext cx="4175125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150000"/>
              </a:lnSpc>
              <a:buFontTx/>
              <a:buChar char="•"/>
              <a:defRPr/>
            </a:pPr>
            <a:endParaRPr lang="cs-CZ" sz="2000" b="1" dirty="0">
              <a:solidFill>
                <a:srgbClr val="0070C0"/>
              </a:solidFill>
              <a:latin typeface="Verdana" pitchFamily="34" charset="0"/>
            </a:endParaRPr>
          </a:p>
          <a:p>
            <a:pPr marL="342900" indent="-342900" eaLnBrk="0" hangingPunct="0">
              <a:lnSpc>
                <a:spcPct val="150000"/>
              </a:lnSpc>
              <a:buFontTx/>
              <a:buChar char="•"/>
              <a:defRPr/>
            </a:pPr>
            <a:r>
              <a:rPr lang="cs-CZ" sz="2000" b="1" dirty="0">
                <a:solidFill>
                  <a:srgbClr val="0070C0"/>
                </a:solidFill>
                <a:latin typeface="Verdana" pitchFamily="34" charset="0"/>
              </a:rPr>
              <a:t>Robustnější design</a:t>
            </a:r>
          </a:p>
          <a:p>
            <a:pPr marL="342900" indent="-342900" eaLnBrk="0" hangingPunct="0">
              <a:lnSpc>
                <a:spcPct val="150000"/>
              </a:lnSpc>
              <a:buFontTx/>
              <a:buChar char="•"/>
              <a:defRPr/>
            </a:pPr>
            <a:r>
              <a:rPr lang="cs-CZ" sz="2000" b="1" dirty="0">
                <a:solidFill>
                  <a:srgbClr val="0070C0"/>
                </a:solidFill>
                <a:latin typeface="Verdana" pitchFamily="34" charset="0"/>
              </a:rPr>
              <a:t>Externí </a:t>
            </a:r>
            <a:r>
              <a:rPr lang="cs-CZ" sz="2000" b="1" dirty="0" err="1">
                <a:solidFill>
                  <a:srgbClr val="0070C0"/>
                </a:solidFill>
                <a:latin typeface="Verdana" pitchFamily="34" charset="0"/>
              </a:rPr>
              <a:t>Wi</a:t>
            </a:r>
            <a:r>
              <a:rPr lang="cs-CZ" sz="2000" b="1" dirty="0">
                <a:solidFill>
                  <a:srgbClr val="0070C0"/>
                </a:solidFill>
                <a:latin typeface="Verdana" pitchFamily="34" charset="0"/>
              </a:rPr>
              <a:t>-</a:t>
            </a:r>
            <a:r>
              <a:rPr lang="cs-CZ" sz="2000" b="1" dirty="0" err="1">
                <a:solidFill>
                  <a:srgbClr val="0070C0"/>
                </a:solidFill>
                <a:latin typeface="Verdana" pitchFamily="34" charset="0"/>
              </a:rPr>
              <a:t>Fi</a:t>
            </a:r>
            <a:r>
              <a:rPr lang="cs-CZ" sz="2000" b="1" dirty="0">
                <a:solidFill>
                  <a:srgbClr val="0070C0"/>
                </a:solidFill>
                <a:latin typeface="Verdana" pitchFamily="34" charset="0"/>
              </a:rPr>
              <a:t> anténa</a:t>
            </a:r>
          </a:p>
          <a:p>
            <a:pPr marL="342900" indent="-342900" eaLnBrk="0" hangingPunct="0">
              <a:lnSpc>
                <a:spcPct val="150000"/>
              </a:lnSpc>
              <a:buFontTx/>
              <a:buChar char="•"/>
              <a:defRPr/>
            </a:pPr>
            <a:r>
              <a:rPr lang="cs-CZ" sz="2000" b="1" dirty="0">
                <a:solidFill>
                  <a:srgbClr val="0070C0"/>
                </a:solidFill>
                <a:latin typeface="Verdana" pitchFamily="34" charset="0"/>
              </a:rPr>
              <a:t>Rozsah teploty </a:t>
            </a:r>
            <a:r>
              <a:rPr lang="en-US" sz="2000" b="1" dirty="0">
                <a:solidFill>
                  <a:srgbClr val="0070C0"/>
                </a:solidFill>
                <a:latin typeface="Verdana" pitchFamily="34" charset="0"/>
              </a:rPr>
              <a:t>0</a:t>
            </a:r>
            <a:r>
              <a:rPr lang="en-US" sz="2000" b="1" baseline="30000" dirty="0">
                <a:solidFill>
                  <a:srgbClr val="0070C0"/>
                </a:solidFill>
                <a:latin typeface="Verdana" pitchFamily="34" charset="0"/>
              </a:rPr>
              <a:t>0 </a:t>
            </a:r>
            <a:r>
              <a:rPr lang="en-US" sz="2000" b="1" dirty="0">
                <a:solidFill>
                  <a:srgbClr val="0070C0"/>
                </a:solidFill>
                <a:latin typeface="Verdana" pitchFamily="34" charset="0"/>
              </a:rPr>
              <a:t>– 50</a:t>
            </a:r>
            <a:r>
              <a:rPr lang="en-US" sz="2000" b="1" baseline="30000" dirty="0">
                <a:solidFill>
                  <a:srgbClr val="0070C0"/>
                </a:solidFill>
                <a:latin typeface="Verdana" pitchFamily="34" charset="0"/>
              </a:rPr>
              <a:t>0</a:t>
            </a:r>
            <a:r>
              <a:rPr lang="en-US" sz="2000" b="1" dirty="0">
                <a:solidFill>
                  <a:srgbClr val="0070C0"/>
                </a:solidFill>
                <a:latin typeface="Verdana" pitchFamily="34" charset="0"/>
              </a:rPr>
              <a:t> C</a:t>
            </a:r>
          </a:p>
          <a:p>
            <a:pPr marL="342900" indent="-342900" eaLnBrk="0" hangingPunct="0">
              <a:lnSpc>
                <a:spcPct val="150000"/>
              </a:lnSpc>
              <a:buFontTx/>
              <a:buChar char="•"/>
              <a:defRPr/>
            </a:pPr>
            <a:endParaRPr lang="en-US" sz="2000" dirty="0">
              <a:solidFill>
                <a:srgbClr val="0070C0"/>
              </a:solidFill>
              <a:latin typeface="Verdana" pitchFamily="34" charset="0"/>
            </a:endParaRPr>
          </a:p>
          <a:p>
            <a:pPr marL="742950" lvl="1" indent="-285750" eaLnBrk="0" hangingPunct="0">
              <a:lnSpc>
                <a:spcPct val="100000"/>
              </a:lnSpc>
              <a:buFontTx/>
              <a:buChar char="–"/>
              <a:defRPr/>
            </a:pPr>
            <a:endParaRPr lang="en-US" sz="2000" kern="0" dirty="0">
              <a:solidFill>
                <a:srgbClr val="111111"/>
              </a:solidFill>
              <a:latin typeface="Verdana" pitchFamily="34" charset="0"/>
            </a:endParaRPr>
          </a:p>
          <a:p>
            <a:pPr marL="342900" indent="-342900" eaLnBrk="0" hangingPunct="0">
              <a:lnSpc>
                <a:spcPct val="100000"/>
              </a:lnSpc>
              <a:buFontTx/>
              <a:buChar char="•"/>
              <a:defRPr/>
            </a:pPr>
            <a:endParaRPr lang="cs-CZ" sz="2000" kern="0" dirty="0">
              <a:solidFill>
                <a:srgbClr val="111111"/>
              </a:solidFill>
              <a:latin typeface="Verdana" pitchFamily="34" charset="0"/>
            </a:endParaRPr>
          </a:p>
        </p:txBody>
      </p:sp>
      <p:pic>
        <p:nvPicPr>
          <p:cNvPr id="29701" name="Picture 6" descr="LQ_2N EasyRoute_Industrial_Back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4076700"/>
            <a:ext cx="3960812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/>
          <p:cNvSpPr>
            <a:spLocks noGrp="1"/>
          </p:cNvSpPr>
          <p:nvPr>
            <p:ph type="title"/>
          </p:nvPr>
        </p:nvSpPr>
        <p:spPr>
          <a:xfrm>
            <a:off x="2484438" y="692150"/>
            <a:ext cx="5616575" cy="792163"/>
          </a:xfrm>
        </p:spPr>
        <p:txBody>
          <a:bodyPr/>
          <a:lstStyle/>
          <a:p>
            <a:r>
              <a:rPr lang="cs-CZ" b="1" smtClean="0">
                <a:solidFill>
                  <a:srgbClr val="0070C0"/>
                </a:solidFill>
              </a:rPr>
              <a:t>Bezdrátové routery 			- hlavní funkce</a:t>
            </a:r>
            <a:r>
              <a:rPr lang="en-US" b="1" smtClean="0">
                <a:solidFill>
                  <a:srgbClr val="0070C0"/>
                </a:solidFill>
              </a:rPr>
              <a:t> </a:t>
            </a:r>
            <a:endParaRPr lang="cs-CZ" b="1" smtClean="0">
              <a:solidFill>
                <a:srgbClr val="0070C0"/>
              </a:solidFill>
            </a:endParaRPr>
          </a:p>
        </p:txBody>
      </p:sp>
      <p:sp>
        <p:nvSpPr>
          <p:cNvPr id="30723" name="Zástupný symbol pro obsah 2"/>
          <p:cNvSpPr>
            <a:spLocks noGrp="1"/>
          </p:cNvSpPr>
          <p:nvPr>
            <p:ph idx="1"/>
          </p:nvPr>
        </p:nvSpPr>
        <p:spPr>
          <a:xfrm>
            <a:off x="684213" y="2276475"/>
            <a:ext cx="8137525" cy="4752975"/>
          </a:xfrm>
        </p:spPr>
        <p:txBody>
          <a:bodyPr/>
          <a:lstStyle/>
          <a:p>
            <a:pPr marL="457200" indent="-457200">
              <a:buFont typeface="Univers CE 57 Condensed"/>
              <a:buAutoNum type="arabicPeriod"/>
            </a:pPr>
            <a:r>
              <a:rPr lang="cs-CZ" sz="2000" b="1" smtClean="0"/>
              <a:t>Wi-Fi</a:t>
            </a:r>
            <a:r>
              <a:rPr lang="cs-CZ" sz="2000" smtClean="0"/>
              <a:t> 802.11 a/b/g/n protokol</a:t>
            </a:r>
            <a:endParaRPr lang="cs-CZ" sz="2000" b="1" smtClean="0"/>
          </a:p>
          <a:p>
            <a:pPr marL="457200" indent="-457200">
              <a:buFont typeface="Univers CE 57 Condensed"/>
              <a:buAutoNum type="arabicPeriod"/>
            </a:pPr>
            <a:r>
              <a:rPr lang="cs-CZ" sz="2000" b="1" smtClean="0"/>
              <a:t>Fax</a:t>
            </a:r>
            <a:r>
              <a:rPr lang="cs-CZ" sz="2000" smtClean="0"/>
              <a:t> – odesílání / příjem přes T.38 protokol </a:t>
            </a:r>
          </a:p>
          <a:p>
            <a:pPr marL="457200" indent="-457200">
              <a:buFont typeface="Univers CE 57 Condensed"/>
              <a:buAutoNum type="arabicPeriod"/>
            </a:pPr>
            <a:r>
              <a:rPr lang="cs-CZ" sz="2000" b="1" smtClean="0"/>
              <a:t>SMS</a:t>
            </a:r>
            <a:r>
              <a:rPr lang="cs-CZ" sz="2000" smtClean="0"/>
              <a:t> – odesílaní / příjem z webového rozhraní</a:t>
            </a:r>
          </a:p>
          <a:p>
            <a:pPr marL="457200" indent="-457200">
              <a:buFont typeface="Univers CE 57 Condensed"/>
              <a:buAutoNum type="arabicPeriod"/>
            </a:pPr>
            <a:r>
              <a:rPr lang="cs-CZ" sz="2000" b="1" smtClean="0"/>
              <a:t>FXS port</a:t>
            </a:r>
            <a:r>
              <a:rPr lang="cs-CZ" sz="2000" smtClean="0"/>
              <a:t> – analogový telefon (volání GSM, UMTS, VoIP) </a:t>
            </a:r>
          </a:p>
          <a:p>
            <a:pPr marL="457200" indent="-457200">
              <a:buFont typeface="Univers CE 57 Condensed"/>
              <a:buAutoNum type="arabicPeriod"/>
            </a:pPr>
            <a:r>
              <a:rPr lang="cs-CZ" sz="2000" smtClean="0"/>
              <a:t>Směrovací tabulka pro hovory (zkrácené volby, white list) </a:t>
            </a:r>
          </a:p>
          <a:p>
            <a:pPr marL="457200" indent="-457200">
              <a:buFont typeface="Univers CE 57 Condensed"/>
              <a:buAutoNum type="arabicPeriod"/>
            </a:pPr>
            <a:r>
              <a:rPr lang="cs-CZ" sz="2000" b="1" smtClean="0"/>
              <a:t>WAN port </a:t>
            </a:r>
          </a:p>
          <a:p>
            <a:pPr marL="457200" indent="-457200">
              <a:buFont typeface="Univers CE 57 Condensed"/>
              <a:buAutoNum type="arabicPeriod"/>
            </a:pPr>
            <a:r>
              <a:rPr lang="cs-CZ" sz="2000" b="1" smtClean="0"/>
              <a:t>Back-up řešení </a:t>
            </a:r>
            <a:r>
              <a:rPr lang="cs-CZ" sz="2000" smtClean="0"/>
              <a:t>(WAN port x LTE, HSPA+, HSPA síť)</a:t>
            </a:r>
          </a:p>
          <a:p>
            <a:pPr marL="457200" indent="-457200">
              <a:buFont typeface="Univers CE 57 Condensed"/>
              <a:buAutoNum type="arabicPeriod"/>
            </a:pPr>
            <a:r>
              <a:rPr lang="cs-CZ" sz="2000" smtClean="0"/>
              <a:t>FUP limit pro Mobilní Wi-Fi HotSpot (čas/data)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aoblený obdélník 5"/>
          <p:cNvSpPr/>
          <p:nvPr/>
        </p:nvSpPr>
        <p:spPr>
          <a:xfrm>
            <a:off x="2160588" y="1655763"/>
            <a:ext cx="6227762" cy="500062"/>
          </a:xfrm>
          <a:prstGeom prst="roundRect">
            <a:avLst>
              <a:gd name="adj" fmla="val 10000"/>
            </a:avLst>
          </a:prstGeom>
          <a:solidFill>
            <a:srgbClr val="005599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Základní schéma</a:t>
            </a:r>
            <a:r>
              <a:rPr lang="en-GB" sz="24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: </a:t>
            </a:r>
          </a:p>
        </p:txBody>
      </p:sp>
      <p:sp>
        <p:nvSpPr>
          <p:cNvPr id="31747" name="Obdélník 10"/>
          <p:cNvSpPr>
            <a:spLocks noChangeArrowheads="1"/>
          </p:cNvSpPr>
          <p:nvPr/>
        </p:nvSpPr>
        <p:spPr bwMode="auto">
          <a:xfrm>
            <a:off x="179388" y="2492375"/>
            <a:ext cx="2268537" cy="398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>
              <a:lnSpc>
                <a:spcPct val="150000"/>
              </a:lnSpc>
              <a:spcBef>
                <a:spcPct val="50000"/>
              </a:spcBef>
            </a:pPr>
            <a:r>
              <a:rPr lang="en-US" sz="1100">
                <a:latin typeface="Verdana" pitchFamily="34" charset="0"/>
              </a:rPr>
              <a:t> 	2N</a:t>
            </a:r>
            <a:r>
              <a:rPr lang="en-US" sz="1100" baseline="30000">
                <a:latin typeface="Verdana" pitchFamily="34" charset="0"/>
              </a:rPr>
              <a:t>®</a:t>
            </a:r>
            <a:r>
              <a:rPr lang="en-US" sz="1100">
                <a:latin typeface="Verdana" pitchFamily="34" charset="0"/>
              </a:rPr>
              <a:t> </a:t>
            </a:r>
            <a:r>
              <a:rPr lang="cs-CZ" sz="1100">
                <a:latin typeface="Verdana" pitchFamily="34" charset="0"/>
              </a:rPr>
              <a:t>routery nabízejí kompletní komunikační řešení pro domácnosti a menší společnosti, které nemají možnost připojení k Internetu přes klasické ADSL </a:t>
            </a:r>
            <a:r>
              <a:rPr lang="en-US" sz="1100">
                <a:latin typeface="Verdana" pitchFamily="34" charset="0"/>
              </a:rPr>
              <a:t>VDSL, V-SAT </a:t>
            </a:r>
            <a:r>
              <a:rPr lang="cs-CZ" sz="1100">
                <a:latin typeface="Verdana" pitchFamily="34" charset="0"/>
              </a:rPr>
              <a:t>či jiné alternativní připojení.</a:t>
            </a:r>
          </a:p>
          <a:p>
            <a:pPr marL="174625" indent="-174625">
              <a:lnSpc>
                <a:spcPct val="150000"/>
              </a:lnSpc>
              <a:spcBef>
                <a:spcPct val="50000"/>
              </a:spcBef>
            </a:pPr>
            <a:r>
              <a:rPr lang="cs-CZ" sz="1100">
                <a:latin typeface="Verdana" pitchFamily="34" charset="0"/>
              </a:rPr>
              <a:t>	Navíc získáváte možnost odesílat a přijímat faxy díky protokolu T.38. Přenos dat a hlasu současně</a:t>
            </a:r>
            <a:r>
              <a:rPr lang="en-US" sz="1100">
                <a:latin typeface="Verdana" pitchFamily="34" charset="0"/>
              </a:rPr>
              <a:t> </a:t>
            </a:r>
            <a:r>
              <a:rPr lang="cs-CZ" sz="1100">
                <a:latin typeface="Verdana" pitchFamily="34" charset="0"/>
              </a:rPr>
              <a:t>přes UMTS či LTE síť. Už nepotřebujete žádné kabely….</a:t>
            </a:r>
            <a:endParaRPr lang="en-US" sz="1100">
              <a:latin typeface="Verdana" pitchFamily="34" charset="0"/>
            </a:endParaRPr>
          </a:p>
        </p:txBody>
      </p:sp>
      <p:sp>
        <p:nvSpPr>
          <p:cNvPr id="31748" name="Rectangle 11"/>
          <p:cNvSpPr>
            <a:spLocks noChangeArrowheads="1"/>
          </p:cNvSpPr>
          <p:nvPr/>
        </p:nvSpPr>
        <p:spPr bwMode="auto">
          <a:xfrm>
            <a:off x="179388" y="2420938"/>
            <a:ext cx="2376487" cy="4071937"/>
          </a:xfrm>
          <a:prstGeom prst="rect">
            <a:avLst/>
          </a:prstGeom>
          <a:noFill/>
          <a:ln w="50800" algn="ctr">
            <a:solidFill>
              <a:srgbClr val="005599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749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785813"/>
            <a:ext cx="5857875" cy="642937"/>
          </a:xfrm>
        </p:spPr>
        <p:txBody>
          <a:bodyPr/>
          <a:lstStyle/>
          <a:p>
            <a:pPr algn="ctr"/>
            <a:r>
              <a:rPr lang="cs-CZ" sz="2800" b="1" smtClean="0">
                <a:solidFill>
                  <a:srgbClr val="005599"/>
                </a:solidFill>
              </a:rPr>
              <a:t>Náhrada ADSL linky</a:t>
            </a:r>
            <a:endParaRPr lang="en-GB" sz="2800" b="1" smtClean="0">
              <a:solidFill>
                <a:srgbClr val="005599"/>
              </a:solidFill>
            </a:endParaRPr>
          </a:p>
        </p:txBody>
      </p:sp>
      <p:sp>
        <p:nvSpPr>
          <p:cNvPr id="31750" name="TextovéPole 11"/>
          <p:cNvSpPr txBox="1">
            <a:spLocks noChangeArrowheads="1"/>
          </p:cNvSpPr>
          <p:nvPr/>
        </p:nvSpPr>
        <p:spPr bwMode="auto">
          <a:xfrm>
            <a:off x="6715125" y="6569075"/>
            <a:ext cx="17145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>
                <a:solidFill>
                  <a:schemeClr val="bg1"/>
                </a:solidFill>
                <a:latin typeface="Verdana" pitchFamily="34" charset="0"/>
              </a:rPr>
              <a:t>www.2n.cz</a:t>
            </a:r>
          </a:p>
        </p:txBody>
      </p:sp>
      <p:sp>
        <p:nvSpPr>
          <p:cNvPr id="10" name="Obdélník 9"/>
          <p:cNvSpPr/>
          <p:nvPr/>
        </p:nvSpPr>
        <p:spPr bwMode="auto">
          <a:xfrm>
            <a:off x="4787900" y="4365625"/>
            <a:ext cx="863600" cy="2159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609600" indent="-609600">
              <a:defRPr/>
            </a:pPr>
            <a:endParaRPr lang="cs-CZ">
              <a:latin typeface="Univers CE 57 Condensed" pitchFamily="82" charset="0"/>
            </a:endParaRPr>
          </a:p>
        </p:txBody>
      </p:sp>
      <p:pic>
        <p:nvPicPr>
          <p:cNvPr id="31752" name="Obrázek 8" descr="speedroute-4g_wireless router-cz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313" y="2420938"/>
            <a:ext cx="6288087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770" name="Pravoúhlá spojovací čára 17"/>
          <p:cNvCxnSpPr>
            <a:cxnSpLocks noChangeShapeType="1"/>
          </p:cNvCxnSpPr>
          <p:nvPr/>
        </p:nvCxnSpPr>
        <p:spPr bwMode="auto">
          <a:xfrm>
            <a:off x="5286375" y="4929188"/>
            <a:ext cx="914400" cy="914400"/>
          </a:xfrm>
          <a:prstGeom prst="bentConnector3">
            <a:avLst>
              <a:gd name="adj1" fmla="val 50000"/>
            </a:avLst>
          </a:prstGeom>
          <a:noFill/>
          <a:ln w="9525" algn="ctr">
            <a:noFill/>
            <a:round/>
            <a:headEnd/>
            <a:tailEnd/>
          </a:ln>
        </p:spPr>
      </p:cxnSp>
      <p:cxnSp>
        <p:nvCxnSpPr>
          <p:cNvPr id="32771" name="Pravoúhlá spojovací čára 19"/>
          <p:cNvCxnSpPr>
            <a:cxnSpLocks noChangeShapeType="1"/>
          </p:cNvCxnSpPr>
          <p:nvPr/>
        </p:nvCxnSpPr>
        <p:spPr bwMode="auto">
          <a:xfrm flipV="1">
            <a:off x="4857750" y="4643438"/>
            <a:ext cx="642938" cy="428625"/>
          </a:xfrm>
          <a:prstGeom prst="bentConnector3">
            <a:avLst>
              <a:gd name="adj1" fmla="val 50000"/>
            </a:avLst>
          </a:prstGeom>
          <a:noFill/>
          <a:ln w="9525" algn="ctr">
            <a:noFill/>
            <a:round/>
            <a:headEnd/>
            <a:tailEnd/>
          </a:ln>
        </p:spPr>
      </p:cxnSp>
      <p:cxnSp>
        <p:nvCxnSpPr>
          <p:cNvPr id="32772" name="Pravoúhlá spojovací čára 21"/>
          <p:cNvCxnSpPr>
            <a:cxnSpLocks noChangeShapeType="1"/>
          </p:cNvCxnSpPr>
          <p:nvPr/>
        </p:nvCxnSpPr>
        <p:spPr bwMode="auto">
          <a:xfrm>
            <a:off x="7643813" y="2428875"/>
            <a:ext cx="914400" cy="914400"/>
          </a:xfrm>
          <a:prstGeom prst="bentConnector3">
            <a:avLst>
              <a:gd name="adj1" fmla="val 50000"/>
            </a:avLst>
          </a:prstGeom>
          <a:noFill/>
          <a:ln w="9525" algn="ctr">
            <a:noFill/>
            <a:round/>
            <a:headEnd/>
            <a:tailEnd/>
          </a:ln>
        </p:spPr>
      </p:cxnSp>
      <p:sp>
        <p:nvSpPr>
          <p:cNvPr id="32773" name="Obdélník 24"/>
          <p:cNvSpPr>
            <a:spLocks noChangeArrowheads="1"/>
          </p:cNvSpPr>
          <p:nvPr/>
        </p:nvSpPr>
        <p:spPr bwMode="auto">
          <a:xfrm>
            <a:off x="571500" y="-142875"/>
            <a:ext cx="914400" cy="914400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 marL="609600" indent="-609600"/>
            <a:endParaRPr lang="en-US"/>
          </a:p>
        </p:txBody>
      </p:sp>
      <p:sp>
        <p:nvSpPr>
          <p:cNvPr id="33" name="Zaoblený obdélník 32"/>
          <p:cNvSpPr/>
          <p:nvPr/>
        </p:nvSpPr>
        <p:spPr>
          <a:xfrm>
            <a:off x="2160588" y="1655763"/>
            <a:ext cx="6227762" cy="500062"/>
          </a:xfrm>
          <a:prstGeom prst="roundRect">
            <a:avLst>
              <a:gd name="adj" fmla="val 10000"/>
            </a:avLst>
          </a:prstGeom>
          <a:solidFill>
            <a:srgbClr val="005599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Základní schéma</a:t>
            </a:r>
            <a:r>
              <a:rPr lang="en-GB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: </a:t>
            </a:r>
          </a:p>
        </p:txBody>
      </p:sp>
      <p:sp>
        <p:nvSpPr>
          <p:cNvPr id="32775" name="Obdélník 10"/>
          <p:cNvSpPr>
            <a:spLocks noChangeArrowheads="1"/>
          </p:cNvSpPr>
          <p:nvPr/>
        </p:nvSpPr>
        <p:spPr bwMode="auto">
          <a:xfrm>
            <a:off x="250825" y="2492375"/>
            <a:ext cx="2286000" cy="360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200">
                <a:latin typeface="Verdana" pitchFamily="34" charset="0"/>
              </a:rPr>
              <a:t>Mobilní Wi-Fi HotSpot nabízí možnost připojení k Internetu na Vašich cestách, výstavách, jednáních mimo sídlo firmy. Prostě zkrátka kdekoli, kde potřebujete být on-line.</a:t>
            </a:r>
          </a:p>
          <a:p>
            <a:endParaRPr lang="cs-CZ" sz="1200">
              <a:latin typeface="Verdana" pitchFamily="34" charset="0"/>
            </a:endParaRPr>
          </a:p>
          <a:p>
            <a:r>
              <a:rPr lang="cs-CZ" sz="1200">
                <a:latin typeface="Verdana" pitchFamily="34" charset="0"/>
              </a:rPr>
              <a:t>Až 30 uživatelů může být připojeno k mobilnímu Wi-Fi HotSpotu zároveň.</a:t>
            </a:r>
            <a:r>
              <a:rPr lang="en-GB" sz="1200">
                <a:latin typeface="Verdana" pitchFamily="34" charset="0"/>
              </a:rPr>
              <a:t> </a:t>
            </a:r>
            <a:r>
              <a:rPr lang="cs-CZ" sz="1200">
                <a:latin typeface="Verdana" pitchFamily="34" charset="0"/>
              </a:rPr>
              <a:t>Nicméně pro dosažení optimální přenosové rychlosti, na každém připojeném IP zařízení je doporučovaný limit připojených uživatelů ne více jak 10.</a:t>
            </a:r>
            <a:endParaRPr lang="en-US" sz="1200">
              <a:latin typeface="Verdana" pitchFamily="34" charset="0"/>
            </a:endParaRPr>
          </a:p>
        </p:txBody>
      </p:sp>
      <p:sp>
        <p:nvSpPr>
          <p:cNvPr id="32776" name="TextovéPole 11"/>
          <p:cNvSpPr txBox="1">
            <a:spLocks noChangeArrowheads="1"/>
          </p:cNvSpPr>
          <p:nvPr/>
        </p:nvSpPr>
        <p:spPr bwMode="auto">
          <a:xfrm>
            <a:off x="6715125" y="6569075"/>
            <a:ext cx="17145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>
                <a:solidFill>
                  <a:schemeClr val="bg1"/>
                </a:solidFill>
                <a:latin typeface="Verdana" pitchFamily="34" charset="0"/>
              </a:rPr>
              <a:t>www.2n.cz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2286000" y="785813"/>
            <a:ext cx="5857875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GB" sz="2800" b="1" kern="0" dirty="0">
                <a:solidFill>
                  <a:srgbClr val="005599"/>
                </a:solidFill>
                <a:latin typeface="Verdana" pitchFamily="34" charset="0"/>
                <a:ea typeface="+mj-ea"/>
                <a:cs typeface="+mj-cs"/>
              </a:rPr>
              <a:t>Mobil</a:t>
            </a:r>
            <a:r>
              <a:rPr lang="cs-CZ" sz="2800" b="1" kern="0" dirty="0">
                <a:solidFill>
                  <a:srgbClr val="005599"/>
                </a:solidFill>
                <a:latin typeface="Verdana" pitchFamily="34" charset="0"/>
                <a:ea typeface="+mj-ea"/>
                <a:cs typeface="+mj-cs"/>
              </a:rPr>
              <a:t>ní</a:t>
            </a:r>
            <a:r>
              <a:rPr lang="en-GB" sz="2800" b="1" kern="0" dirty="0">
                <a:solidFill>
                  <a:srgbClr val="005599"/>
                </a:solidFill>
                <a:latin typeface="Verdana" pitchFamily="34" charset="0"/>
                <a:ea typeface="+mj-ea"/>
                <a:cs typeface="+mj-cs"/>
              </a:rPr>
              <a:t> Wi-Fi </a:t>
            </a:r>
            <a:r>
              <a:rPr lang="en-GB" sz="2800" b="1" kern="0" dirty="0" err="1">
                <a:solidFill>
                  <a:srgbClr val="005599"/>
                </a:solidFill>
                <a:latin typeface="Verdana" pitchFamily="34" charset="0"/>
                <a:ea typeface="+mj-ea"/>
                <a:cs typeface="+mj-cs"/>
              </a:rPr>
              <a:t>HotSpot</a:t>
            </a:r>
            <a:endParaRPr lang="en-GB" sz="2800" b="1" kern="0" dirty="0">
              <a:solidFill>
                <a:srgbClr val="005599"/>
              </a:solidFill>
              <a:latin typeface="Verdana" pitchFamily="34" charset="0"/>
              <a:ea typeface="+mj-ea"/>
              <a:cs typeface="+mj-cs"/>
            </a:endParaRPr>
          </a:p>
        </p:txBody>
      </p:sp>
      <p:sp>
        <p:nvSpPr>
          <p:cNvPr id="14" name="Obdélník 13"/>
          <p:cNvSpPr/>
          <p:nvPr/>
        </p:nvSpPr>
        <p:spPr bwMode="auto">
          <a:xfrm>
            <a:off x="8316913" y="3644900"/>
            <a:ext cx="827087" cy="1444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609600" indent="-609600">
              <a:defRPr/>
            </a:pPr>
            <a:endParaRPr lang="cs-CZ">
              <a:latin typeface="Univers CE 57 Condensed" pitchFamily="82" charset="0"/>
            </a:endParaRPr>
          </a:p>
        </p:txBody>
      </p:sp>
      <p:sp>
        <p:nvSpPr>
          <p:cNvPr id="15" name="Obdélník 14"/>
          <p:cNvSpPr/>
          <p:nvPr/>
        </p:nvSpPr>
        <p:spPr bwMode="auto">
          <a:xfrm>
            <a:off x="5940425" y="5949950"/>
            <a:ext cx="827088" cy="14287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609600" indent="-609600">
              <a:defRPr/>
            </a:pPr>
            <a:endParaRPr lang="cs-CZ">
              <a:latin typeface="Univers CE 57 Condensed" pitchFamily="82" charset="0"/>
            </a:endParaRPr>
          </a:p>
        </p:txBody>
      </p:sp>
      <p:sp>
        <p:nvSpPr>
          <p:cNvPr id="16" name="Obdélník 15"/>
          <p:cNvSpPr/>
          <p:nvPr/>
        </p:nvSpPr>
        <p:spPr bwMode="auto">
          <a:xfrm>
            <a:off x="4643438" y="4005263"/>
            <a:ext cx="576262" cy="2159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609600" indent="-609600">
              <a:defRPr/>
            </a:pPr>
            <a:endParaRPr lang="cs-CZ">
              <a:latin typeface="Univers CE 57 Condensed" pitchFamily="82" charset="0"/>
            </a:endParaRPr>
          </a:p>
        </p:txBody>
      </p:sp>
      <p:pic>
        <p:nvPicPr>
          <p:cNvPr id="32781" name="Obrázek 17" descr="speedroute-prepaid-wifispot-cz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875" y="2565400"/>
            <a:ext cx="6588125" cy="350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82" name="Rectangle 11"/>
          <p:cNvSpPr>
            <a:spLocks noChangeArrowheads="1"/>
          </p:cNvSpPr>
          <p:nvPr/>
        </p:nvSpPr>
        <p:spPr bwMode="auto">
          <a:xfrm>
            <a:off x="179388" y="2420938"/>
            <a:ext cx="2305050" cy="3816350"/>
          </a:xfrm>
          <a:prstGeom prst="rect">
            <a:avLst/>
          </a:prstGeom>
          <a:noFill/>
          <a:ln w="50800" algn="ctr">
            <a:solidFill>
              <a:srgbClr val="005599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aoblený obdélník 5"/>
          <p:cNvSpPr/>
          <p:nvPr/>
        </p:nvSpPr>
        <p:spPr>
          <a:xfrm>
            <a:off x="2143125" y="1643063"/>
            <a:ext cx="6227763" cy="500062"/>
          </a:xfrm>
          <a:prstGeom prst="roundRect">
            <a:avLst>
              <a:gd name="adj" fmla="val 10000"/>
            </a:avLst>
          </a:prstGeom>
          <a:solidFill>
            <a:srgbClr val="005599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Základní schéma</a:t>
            </a:r>
            <a:r>
              <a:rPr lang="en-GB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: </a:t>
            </a:r>
          </a:p>
        </p:txBody>
      </p:sp>
      <p:sp>
        <p:nvSpPr>
          <p:cNvPr id="33795" name="Obdélník 10"/>
          <p:cNvSpPr>
            <a:spLocks noChangeArrowheads="1"/>
          </p:cNvSpPr>
          <p:nvPr/>
        </p:nvSpPr>
        <p:spPr bwMode="auto">
          <a:xfrm>
            <a:off x="179388" y="2276475"/>
            <a:ext cx="2195512" cy="398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>
              <a:lnSpc>
                <a:spcPct val="150000"/>
              </a:lnSpc>
              <a:spcBef>
                <a:spcPct val="50000"/>
              </a:spcBef>
            </a:pPr>
            <a:r>
              <a:rPr lang="cs-CZ" sz="1100">
                <a:latin typeface="Verdana" pitchFamily="34" charset="0"/>
              </a:rPr>
              <a:t>   </a:t>
            </a:r>
            <a:r>
              <a:rPr lang="en-US" sz="1100">
                <a:latin typeface="Verdana" pitchFamily="34" charset="0"/>
              </a:rPr>
              <a:t> </a:t>
            </a:r>
            <a:r>
              <a:rPr lang="en-GB" sz="1100">
                <a:latin typeface="Verdana" pitchFamily="34" charset="0"/>
              </a:rPr>
              <a:t>2N</a:t>
            </a:r>
            <a:r>
              <a:rPr lang="en-GB" sz="1100" baseline="30000">
                <a:latin typeface="Verdana" pitchFamily="34" charset="0"/>
              </a:rPr>
              <a:t>®</a:t>
            </a:r>
            <a:r>
              <a:rPr lang="en-GB" sz="1100">
                <a:latin typeface="Verdana" pitchFamily="34" charset="0"/>
              </a:rPr>
              <a:t> </a:t>
            </a:r>
            <a:r>
              <a:rPr lang="cs-CZ" sz="1100">
                <a:latin typeface="Verdana" pitchFamily="34" charset="0"/>
              </a:rPr>
              <a:t>router</a:t>
            </a:r>
            <a:r>
              <a:rPr lang="en-GB" sz="1100">
                <a:latin typeface="Verdana" pitchFamily="34" charset="0"/>
              </a:rPr>
              <a:t> </a:t>
            </a:r>
            <a:r>
              <a:rPr lang="cs-CZ" sz="1100">
                <a:latin typeface="Verdana" pitchFamily="34" charset="0"/>
              </a:rPr>
              <a:t>je připojen k  routeru / modemu, který poskytuje připojení přes alternativního / pevného ISP a v případě výpadku připojení naše Back-up řešení poskytne datové připojení přes UMTS či LTE síť.</a:t>
            </a:r>
            <a:r>
              <a:rPr lang="en-GB" sz="1100">
                <a:latin typeface="Verdana" pitchFamily="34" charset="0"/>
              </a:rPr>
              <a:t> </a:t>
            </a:r>
            <a:endParaRPr lang="cs-CZ" sz="1100">
              <a:latin typeface="Verdana" pitchFamily="34" charset="0"/>
            </a:endParaRPr>
          </a:p>
          <a:p>
            <a:pPr marL="174625" indent="-174625">
              <a:lnSpc>
                <a:spcPct val="150000"/>
              </a:lnSpc>
              <a:spcBef>
                <a:spcPct val="50000"/>
              </a:spcBef>
            </a:pPr>
            <a:r>
              <a:rPr lang="cs-CZ" sz="1100">
                <a:latin typeface="Verdana" pitchFamily="34" charset="0"/>
              </a:rPr>
              <a:t>	O výpadku hlavního připojení můžete být informování odeslanou SMS na Váš mobilní telefon (až 5 mobilních čísel).</a:t>
            </a:r>
            <a:endParaRPr lang="en-GB" sz="1100">
              <a:latin typeface="Verdana" pitchFamily="34" charset="0"/>
            </a:endParaRPr>
          </a:p>
        </p:txBody>
      </p:sp>
      <p:sp>
        <p:nvSpPr>
          <p:cNvPr id="33796" name="Rectangle 11"/>
          <p:cNvSpPr>
            <a:spLocks noChangeArrowheads="1"/>
          </p:cNvSpPr>
          <p:nvPr/>
        </p:nvSpPr>
        <p:spPr bwMode="auto">
          <a:xfrm>
            <a:off x="179388" y="2205038"/>
            <a:ext cx="2160587" cy="4416425"/>
          </a:xfrm>
          <a:prstGeom prst="rect">
            <a:avLst/>
          </a:prstGeom>
          <a:noFill/>
          <a:ln w="50800" algn="ctr">
            <a:solidFill>
              <a:srgbClr val="005599"/>
            </a:solidFill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785813"/>
            <a:ext cx="5857875" cy="642937"/>
          </a:xfrm>
        </p:spPr>
        <p:txBody>
          <a:bodyPr/>
          <a:lstStyle/>
          <a:p>
            <a:pPr algn="ctr">
              <a:defRPr/>
            </a:pPr>
            <a:r>
              <a:rPr lang="cs-CZ" sz="2800" b="1" kern="1200" dirty="0" err="1" smtClean="0">
                <a:solidFill>
                  <a:srgbClr val="005599"/>
                </a:solidFill>
              </a:rPr>
              <a:t>Back</a:t>
            </a:r>
            <a:r>
              <a:rPr lang="cs-CZ" sz="2800" b="1" kern="1200" dirty="0" smtClean="0">
                <a:solidFill>
                  <a:srgbClr val="005599"/>
                </a:solidFill>
              </a:rPr>
              <a:t>-</a:t>
            </a:r>
            <a:r>
              <a:rPr lang="cs-CZ" sz="2800" b="1" kern="1200" dirty="0" err="1" smtClean="0">
                <a:solidFill>
                  <a:srgbClr val="005599"/>
                </a:solidFill>
              </a:rPr>
              <a:t>up</a:t>
            </a:r>
            <a:r>
              <a:rPr lang="cs-CZ" sz="2800" b="1" kern="1200" dirty="0" smtClean="0">
                <a:solidFill>
                  <a:srgbClr val="005599"/>
                </a:solidFill>
              </a:rPr>
              <a:t> řešení</a:t>
            </a:r>
            <a:endParaRPr lang="en-GB" sz="2800" b="1" kern="1200" dirty="0" smtClean="0">
              <a:solidFill>
                <a:srgbClr val="005599"/>
              </a:solidFill>
            </a:endParaRPr>
          </a:p>
        </p:txBody>
      </p:sp>
      <p:sp>
        <p:nvSpPr>
          <p:cNvPr id="33798" name="TextovéPole 11"/>
          <p:cNvSpPr txBox="1">
            <a:spLocks noChangeArrowheads="1"/>
          </p:cNvSpPr>
          <p:nvPr/>
        </p:nvSpPr>
        <p:spPr bwMode="auto">
          <a:xfrm>
            <a:off x="6715125" y="6569075"/>
            <a:ext cx="17145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>
                <a:solidFill>
                  <a:schemeClr val="bg1"/>
                </a:solidFill>
                <a:latin typeface="Verdana" pitchFamily="34" charset="0"/>
              </a:rPr>
              <a:t>www.2n.cz</a:t>
            </a:r>
          </a:p>
        </p:txBody>
      </p:sp>
      <p:sp>
        <p:nvSpPr>
          <p:cNvPr id="8" name="Obdélník 7"/>
          <p:cNvSpPr/>
          <p:nvPr/>
        </p:nvSpPr>
        <p:spPr bwMode="auto">
          <a:xfrm>
            <a:off x="7812088" y="2924175"/>
            <a:ext cx="504825" cy="3603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609600" indent="-609600">
              <a:defRPr/>
            </a:pPr>
            <a:endParaRPr lang="cs-CZ">
              <a:latin typeface="Univers CE 57 Condensed" pitchFamily="82" charset="0"/>
            </a:endParaRPr>
          </a:p>
        </p:txBody>
      </p:sp>
      <p:sp>
        <p:nvSpPr>
          <p:cNvPr id="10" name="Obdélník 9"/>
          <p:cNvSpPr/>
          <p:nvPr/>
        </p:nvSpPr>
        <p:spPr bwMode="auto">
          <a:xfrm>
            <a:off x="4427538" y="4005263"/>
            <a:ext cx="900112" cy="14446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609600" indent="-609600">
              <a:defRPr/>
            </a:pPr>
            <a:endParaRPr lang="cs-CZ">
              <a:latin typeface="Univers CE 57 Condensed" pitchFamily="82" charset="0"/>
            </a:endParaRPr>
          </a:p>
        </p:txBody>
      </p:sp>
      <p:pic>
        <p:nvPicPr>
          <p:cNvPr id="33801" name="Obrázek 12" descr="speedroute-backup-connection-cz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975" y="2205038"/>
            <a:ext cx="6192838" cy="431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286000" y="785813"/>
            <a:ext cx="5857875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cs-CZ" sz="2800" b="1" dirty="0" err="1">
                <a:solidFill>
                  <a:srgbClr val="005599"/>
                </a:solidFill>
                <a:latin typeface="Verdana" pitchFamily="34" charset="0"/>
                <a:ea typeface="+mj-ea"/>
                <a:cs typeface="+mj-cs"/>
              </a:rPr>
              <a:t>Back</a:t>
            </a:r>
            <a:r>
              <a:rPr lang="cs-CZ" sz="2800" b="1" dirty="0">
                <a:solidFill>
                  <a:srgbClr val="005599"/>
                </a:solidFill>
                <a:latin typeface="Verdana" pitchFamily="34" charset="0"/>
                <a:ea typeface="+mj-ea"/>
                <a:cs typeface="+mj-cs"/>
              </a:rPr>
              <a:t>-</a:t>
            </a:r>
            <a:r>
              <a:rPr lang="cs-CZ" sz="2800" b="1" dirty="0" err="1">
                <a:solidFill>
                  <a:srgbClr val="005599"/>
                </a:solidFill>
                <a:latin typeface="Verdana" pitchFamily="34" charset="0"/>
                <a:ea typeface="+mj-ea"/>
                <a:cs typeface="+mj-cs"/>
              </a:rPr>
              <a:t>up</a:t>
            </a:r>
            <a:r>
              <a:rPr lang="cs-CZ" sz="2800" b="1" dirty="0">
                <a:solidFill>
                  <a:srgbClr val="005599"/>
                </a:solidFill>
                <a:latin typeface="Verdana" pitchFamily="34" charset="0"/>
                <a:ea typeface="+mj-ea"/>
                <a:cs typeface="+mj-cs"/>
              </a:rPr>
              <a:t> řešení</a:t>
            </a:r>
            <a:endParaRPr lang="en-GB" sz="2800" b="1" dirty="0">
              <a:solidFill>
                <a:srgbClr val="005599"/>
              </a:solidFill>
              <a:latin typeface="Verdana" pitchFamily="34" charset="0"/>
              <a:ea typeface="+mj-ea"/>
              <a:cs typeface="+mj-cs"/>
            </a:endParaRPr>
          </a:p>
        </p:txBody>
      </p:sp>
      <p:pic>
        <p:nvPicPr>
          <p:cNvPr id="34819" name="Obrázek 5" descr="Gity_logo_jpg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4581525"/>
            <a:ext cx="3187700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Obrázek 6" descr="MEV4691d0_Benzina_plus_stojany_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063" y="1628775"/>
            <a:ext cx="3124200" cy="470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TextovéPole 7"/>
          <p:cNvSpPr txBox="1">
            <a:spLocks noChangeArrowheads="1"/>
          </p:cNvSpPr>
          <p:nvPr/>
        </p:nvSpPr>
        <p:spPr bwMode="auto">
          <a:xfrm>
            <a:off x="0" y="2133600"/>
            <a:ext cx="5472113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000">
                <a:latin typeface="Verdana" pitchFamily="34" charset="0"/>
                <a:ea typeface="Verdana" pitchFamily="34" charset="0"/>
                <a:cs typeface="Verdana" pitchFamily="34" charset="0"/>
              </a:rPr>
              <a:t> Řešení zálohy pro </a:t>
            </a:r>
            <a:r>
              <a:rPr lang="cs-CZ" sz="2000" u="sng">
                <a:latin typeface="Verdana" pitchFamily="34" charset="0"/>
                <a:ea typeface="Verdana" pitchFamily="34" charset="0"/>
                <a:cs typeface="Verdana" pitchFamily="34" charset="0"/>
              </a:rPr>
              <a:t>platební terminály</a:t>
            </a:r>
          </a:p>
          <a:p>
            <a:pPr lvl="1">
              <a:buFont typeface="Arial" pitchFamily="34" charset="0"/>
              <a:buChar char="•"/>
            </a:pPr>
            <a:r>
              <a:rPr lang="cs-CZ" sz="2000">
                <a:latin typeface="Verdana" pitchFamily="34" charset="0"/>
                <a:ea typeface="Verdana" pitchFamily="34" charset="0"/>
                <a:cs typeface="Verdana" pitchFamily="34" charset="0"/>
              </a:rPr>
              <a:t> hl. data - Cisco routery přes ADSL</a:t>
            </a:r>
          </a:p>
          <a:p>
            <a:pPr lvl="1">
              <a:buFont typeface="Arial" pitchFamily="34" charset="0"/>
              <a:buChar char="•"/>
            </a:pPr>
            <a:r>
              <a:rPr lang="cs-CZ" sz="2000">
                <a:latin typeface="Verdana" pitchFamily="34" charset="0"/>
                <a:ea typeface="Verdana" pitchFamily="34" charset="0"/>
                <a:cs typeface="Verdana" pitchFamily="34" charset="0"/>
              </a:rPr>
              <a:t> 2N EasyRoute na 2hém WAN portu</a:t>
            </a:r>
          </a:p>
          <a:p>
            <a:pPr lvl="2">
              <a:buFont typeface="Arial" pitchFamily="34" charset="0"/>
              <a:buChar char="•"/>
            </a:pPr>
            <a:r>
              <a:rPr lang="cs-CZ" sz="2000">
                <a:latin typeface="Verdana" pitchFamily="34" charset="0"/>
                <a:ea typeface="Verdana" pitchFamily="34" charset="0"/>
                <a:cs typeface="Verdana" pitchFamily="34" charset="0"/>
              </a:rPr>
              <a:t> VPN přes IPsec </a:t>
            </a:r>
          </a:p>
          <a:p>
            <a:pPr lvl="1"/>
            <a:endParaRPr lang="cs-CZ" sz="200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cs-CZ" sz="2000">
                <a:latin typeface="Verdana" pitchFamily="34" charset="0"/>
                <a:ea typeface="Verdana" pitchFamily="34" charset="0"/>
                <a:cs typeface="Verdana" pitchFamily="34" charset="0"/>
              </a:rPr>
              <a:t> Aktuálně testují 2N</a:t>
            </a:r>
            <a:r>
              <a:rPr lang="cs-CZ" sz="2000" baseline="30000">
                <a:latin typeface="Verdana" pitchFamily="34" charset="0"/>
                <a:ea typeface="Verdana" pitchFamily="34" charset="0"/>
                <a:cs typeface="Verdana" pitchFamily="34" charset="0"/>
              </a:rPr>
              <a:t>®</a:t>
            </a:r>
            <a:r>
              <a:rPr lang="cs-CZ" sz="2000">
                <a:latin typeface="Verdana" pitchFamily="34" charset="0"/>
                <a:ea typeface="Verdana" pitchFamily="34" charset="0"/>
                <a:cs typeface="Verdana" pitchFamily="34" charset="0"/>
              </a:rPr>
              <a:t> SpeedRoute</a:t>
            </a:r>
          </a:p>
          <a:p>
            <a:pPr lvl="1"/>
            <a:endParaRPr lang="cs-CZ" sz="200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adpis 1"/>
          <p:cNvSpPr>
            <a:spLocks noGrp="1"/>
          </p:cNvSpPr>
          <p:nvPr>
            <p:ph type="ctrTitle"/>
          </p:nvPr>
        </p:nvSpPr>
        <p:spPr>
          <a:xfrm>
            <a:off x="1258888" y="2924175"/>
            <a:ext cx="7124700" cy="1179513"/>
          </a:xfrm>
        </p:spPr>
        <p:txBody>
          <a:bodyPr/>
          <a:lstStyle/>
          <a:p>
            <a:pPr algn="ctr" eaLnBrk="1" hangingPunct="1"/>
            <a:r>
              <a:rPr lang="cs-CZ" sz="4400" b="1" smtClean="0">
                <a:ea typeface="Verdana" pitchFamily="34" charset="0"/>
                <a:cs typeface="Verdana" pitchFamily="34" charset="0"/>
              </a:rPr>
              <a:t>2N</a:t>
            </a:r>
            <a:r>
              <a:rPr lang="cs-CZ" sz="4400" b="1" baseline="30000" smtClean="0">
                <a:ea typeface="Verdana" pitchFamily="34" charset="0"/>
                <a:cs typeface="Verdana" pitchFamily="34" charset="0"/>
              </a:rPr>
              <a:t>®</a:t>
            </a:r>
            <a:r>
              <a:rPr lang="cs-CZ" sz="4400" b="1" smtClean="0">
                <a:ea typeface="Verdana" pitchFamily="34" charset="0"/>
                <a:cs typeface="Verdana" pitchFamily="34" charset="0"/>
              </a:rPr>
              <a:t> BRI brány</a:t>
            </a:r>
            <a:br>
              <a:rPr lang="cs-CZ" sz="4400" b="1" smtClean="0">
                <a:ea typeface="Verdana" pitchFamily="34" charset="0"/>
                <a:cs typeface="Verdana" pitchFamily="34" charset="0"/>
              </a:rPr>
            </a:br>
            <a:r>
              <a:rPr lang="cs-CZ" sz="4400" b="1" smtClean="0">
                <a:ea typeface="Verdana" pitchFamily="34" charset="0"/>
                <a:cs typeface="Verdana" pitchFamily="34" charset="0"/>
              </a:rPr>
              <a:t>2N</a:t>
            </a:r>
            <a:r>
              <a:rPr lang="cs-CZ" sz="4400" b="1" baseline="30000" smtClean="0">
                <a:ea typeface="Verdana" pitchFamily="34" charset="0"/>
                <a:cs typeface="Verdana" pitchFamily="34" charset="0"/>
              </a:rPr>
              <a:t>®</a:t>
            </a:r>
            <a:r>
              <a:rPr lang="cs-CZ" sz="4400" b="1" smtClean="0">
                <a:ea typeface="Verdana" pitchFamily="34" charset="0"/>
                <a:cs typeface="Verdana" pitchFamily="34" charset="0"/>
              </a:rPr>
              <a:t> VoiceBlue MAX</a:t>
            </a:r>
          </a:p>
        </p:txBody>
      </p:sp>
      <p:sp>
        <p:nvSpPr>
          <p:cNvPr id="35843" name="Podnadpis 2"/>
          <p:cNvSpPr txBox="1">
            <a:spLocks/>
          </p:cNvSpPr>
          <p:nvPr/>
        </p:nvSpPr>
        <p:spPr bwMode="auto">
          <a:xfrm>
            <a:off x="1403350" y="4435475"/>
            <a:ext cx="5329238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buFont typeface="Arial" pitchFamily="34" charset="0"/>
              <a:buNone/>
            </a:pPr>
            <a:endParaRPr lang="en-US" sz="240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2N</a:t>
            </a:r>
            <a:r>
              <a:rPr lang="cs-CZ" baseline="30000" smtClean="0"/>
              <a:t>®</a:t>
            </a:r>
            <a:r>
              <a:rPr lang="cs-CZ" smtClean="0"/>
              <a:t> BRI brány</a:t>
            </a:r>
            <a:endParaRPr lang="en-US" smtClean="0"/>
          </a:p>
        </p:txBody>
      </p:sp>
      <p:sp>
        <p:nvSpPr>
          <p:cNvPr id="36867" name="Zástupný symbol pro obsah 2"/>
          <p:cNvSpPr>
            <a:spLocks noGrp="1"/>
          </p:cNvSpPr>
          <p:nvPr>
            <p:ph idx="1"/>
          </p:nvPr>
        </p:nvSpPr>
        <p:spPr>
          <a:xfrm>
            <a:off x="684213" y="1884363"/>
            <a:ext cx="6264275" cy="4352925"/>
          </a:xfrm>
        </p:spPr>
        <p:txBody>
          <a:bodyPr/>
          <a:lstStyle/>
          <a:p>
            <a:r>
              <a:rPr lang="cs-CZ" smtClean="0"/>
              <a:t>2N</a:t>
            </a:r>
            <a:r>
              <a:rPr lang="cs-CZ" baseline="30000" smtClean="0"/>
              <a:t>®</a:t>
            </a:r>
            <a:r>
              <a:rPr lang="cs-CZ" smtClean="0"/>
              <a:t> BRI Lite</a:t>
            </a:r>
          </a:p>
          <a:p>
            <a:r>
              <a:rPr lang="cs-CZ" smtClean="0"/>
              <a:t>2N</a:t>
            </a:r>
            <a:r>
              <a:rPr lang="cs-CZ" baseline="30000" smtClean="0"/>
              <a:t>®</a:t>
            </a:r>
            <a:r>
              <a:rPr lang="cs-CZ" smtClean="0"/>
              <a:t> BRI Enterprise</a:t>
            </a:r>
          </a:p>
          <a:p>
            <a:r>
              <a:rPr lang="en-US" smtClean="0"/>
              <a:t>2</a:t>
            </a:r>
            <a:r>
              <a:rPr lang="cs-CZ" smtClean="0"/>
              <a:t>GSM nebo </a:t>
            </a:r>
            <a:r>
              <a:rPr lang="en-US" smtClean="0"/>
              <a:t>2 </a:t>
            </a:r>
            <a:r>
              <a:rPr lang="cs-CZ" smtClean="0"/>
              <a:t>GSM/UMTS verze</a:t>
            </a:r>
          </a:p>
          <a:p>
            <a:r>
              <a:rPr lang="cs-CZ" smtClean="0"/>
              <a:t>ISDN</a:t>
            </a:r>
            <a:endParaRPr lang="en-US" smtClean="0"/>
          </a:p>
          <a:p>
            <a:r>
              <a:rPr lang="en-US" smtClean="0"/>
              <a:t>VoIP (SIP</a:t>
            </a:r>
            <a:r>
              <a:rPr lang="cs-CZ" smtClean="0"/>
              <a:t>, licencováno</a:t>
            </a:r>
            <a:r>
              <a:rPr lang="en-US" smtClean="0"/>
              <a:t>)</a:t>
            </a:r>
            <a:endParaRPr lang="cs-CZ" smtClean="0"/>
          </a:p>
          <a:p>
            <a:endParaRPr lang="cs-CZ" smtClean="0"/>
          </a:p>
          <a:p>
            <a:endParaRPr lang="cs-CZ" smtClean="0"/>
          </a:p>
        </p:txBody>
      </p:sp>
      <p:pic>
        <p:nvPicPr>
          <p:cNvPr id="3686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24663" y="1463675"/>
            <a:ext cx="1995487" cy="326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Obrázek 4" descr="LR_BRIE_WEB_Connectors.jpg"/>
          <p:cNvPicPr>
            <a:picLocks noChangeAspect="1"/>
          </p:cNvPicPr>
          <p:nvPr/>
        </p:nvPicPr>
        <p:blipFill>
          <a:blip r:embed="rId4" cstate="print"/>
          <a:srcRect l="11414" t="22661" r="7475" b="21472"/>
          <a:stretch>
            <a:fillRect/>
          </a:stretch>
        </p:blipFill>
        <p:spPr bwMode="auto">
          <a:xfrm>
            <a:off x="5795963" y="5000625"/>
            <a:ext cx="3022600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2N</a:t>
            </a:r>
            <a:r>
              <a:rPr lang="cs-CZ" baseline="30000" smtClean="0"/>
              <a:t>®</a:t>
            </a:r>
            <a:r>
              <a:rPr lang="cs-CZ" smtClean="0"/>
              <a:t> BRI brány - LCR</a:t>
            </a:r>
            <a:endParaRPr lang="en-US" smtClean="0"/>
          </a:p>
        </p:txBody>
      </p:sp>
      <p:pic>
        <p:nvPicPr>
          <p:cNvPr id="37891" name="Obrázek 7" descr="cloud_pst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125" y="3357563"/>
            <a:ext cx="1557338" cy="11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Obrázek 8" descr="cloud_voip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938" y="5084763"/>
            <a:ext cx="1728787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Obrázek 9" descr="pbx_2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750" y="3036888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Obrázek 10" descr="oblacek_UMTS2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87725" y="1452563"/>
            <a:ext cx="1570038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Obrázek 6" descr="cloud_gsm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51325" y="1668463"/>
            <a:ext cx="1616075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Šipka doprava 11"/>
          <p:cNvSpPr/>
          <p:nvPr/>
        </p:nvSpPr>
        <p:spPr>
          <a:xfrm>
            <a:off x="2484438" y="3752850"/>
            <a:ext cx="541337" cy="539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Šipka doprava 12"/>
          <p:cNvSpPr/>
          <p:nvPr/>
        </p:nvSpPr>
        <p:spPr>
          <a:xfrm>
            <a:off x="5940425" y="3752850"/>
            <a:ext cx="541338" cy="539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Šipka doprava 13"/>
          <p:cNvSpPr/>
          <p:nvPr/>
        </p:nvSpPr>
        <p:spPr>
          <a:xfrm rot="5400000">
            <a:off x="4139406" y="4976019"/>
            <a:ext cx="541338" cy="539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TextovéPole 15"/>
          <p:cNvSpPr txBox="1"/>
          <p:nvPr/>
        </p:nvSpPr>
        <p:spPr>
          <a:xfrm>
            <a:off x="2411413" y="3429000"/>
            <a:ext cx="706437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2000" b="1" dirty="0">
                <a:latin typeface="+mn-lt"/>
              </a:rPr>
              <a:t>ISDN</a:t>
            </a:r>
            <a:endParaRPr lang="en-US" sz="2000" b="1" dirty="0">
              <a:latin typeface="+mn-lt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2493963" y="4324350"/>
            <a:ext cx="541337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2000" b="1" dirty="0">
                <a:latin typeface="+mn-lt"/>
              </a:rPr>
              <a:t>BRI</a:t>
            </a:r>
            <a:endParaRPr lang="en-US" sz="2000" b="1" dirty="0">
              <a:latin typeface="+mn-lt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5867400" y="3429000"/>
            <a:ext cx="706438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2000" b="1" dirty="0">
                <a:latin typeface="+mn-lt"/>
              </a:rPr>
              <a:t>ISDN</a:t>
            </a:r>
            <a:endParaRPr lang="en-US" sz="2000" b="1" dirty="0">
              <a:latin typeface="+mn-lt"/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5949950" y="4324350"/>
            <a:ext cx="541338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2000" b="1" dirty="0">
                <a:latin typeface="+mn-lt"/>
              </a:rPr>
              <a:t>BRI</a:t>
            </a:r>
            <a:endParaRPr lang="en-US" sz="2000" b="1" dirty="0">
              <a:latin typeface="+mn-lt"/>
            </a:endParaRPr>
          </a:p>
        </p:txBody>
      </p:sp>
      <p:pic>
        <p:nvPicPr>
          <p:cNvPr id="37903" name="Obrázek 19" descr="LR_BRIE_Front.jpg"/>
          <p:cNvPicPr>
            <a:picLocks noChangeAspect="1"/>
          </p:cNvPicPr>
          <p:nvPr/>
        </p:nvPicPr>
        <p:blipFill>
          <a:blip r:embed="rId8" cstate="print"/>
          <a:srcRect l="20515" t="2806" r="26488" b="4294"/>
          <a:stretch>
            <a:fillRect/>
          </a:stretch>
        </p:blipFill>
        <p:spPr bwMode="auto">
          <a:xfrm>
            <a:off x="3635375" y="2997200"/>
            <a:ext cx="1657350" cy="192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Šipka doprava 14"/>
          <p:cNvSpPr/>
          <p:nvPr/>
        </p:nvSpPr>
        <p:spPr>
          <a:xfrm rot="16200000">
            <a:off x="4139406" y="2709069"/>
            <a:ext cx="541338" cy="539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N">
  <a:themeElements>
    <a:clrScheme name="star-g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r-gate">
      <a:majorFont>
        <a:latin typeface="Univers CE 57 Condensed"/>
        <a:ea typeface=""/>
        <a:cs typeface=""/>
      </a:majorFont>
      <a:minorFont>
        <a:latin typeface="Univers CE 57 Condensed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cs-CZ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Univers CE 57 Condensed" pitchFamily="8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cs-CZ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Univers CE 57 Condensed" pitchFamily="82" charset="0"/>
          </a:defRPr>
        </a:defPPr>
      </a:lstStyle>
    </a:lnDef>
  </a:objectDefaults>
  <a:extraClrSchemeLst>
    <a:extraClrScheme>
      <a:clrScheme name="star-g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r-g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r-g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r-g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r-g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r-g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r-g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r-g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r-g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r-g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r-g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r-g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2N</Template>
  <TotalTime>4153</TotalTime>
  <Words>2793</Words>
  <Application>Microsoft Office PowerPoint</Application>
  <PresentationFormat>Předvádění na obrazovce (4:3)</PresentationFormat>
  <Paragraphs>712</Paragraphs>
  <Slides>121</Slides>
  <Notes>61</Notes>
  <HiddenSlides>1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121</vt:i4>
      </vt:variant>
    </vt:vector>
  </HeadingPairs>
  <TitlesOfParts>
    <vt:vector size="122" baseType="lpstr">
      <vt:lpstr>2N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Funkce - agenda</vt:lpstr>
      <vt:lpstr>Obecné</vt:lpstr>
      <vt:lpstr>Vnitřní jednotka</vt:lpstr>
      <vt:lpstr>2N 2Wire</vt:lpstr>
      <vt:lpstr>2N 2Wire</vt:lpstr>
      <vt:lpstr>Licence</vt:lpstr>
      <vt:lpstr>Licence</vt:lpstr>
      <vt:lpstr>Audio</vt:lpstr>
      <vt:lpstr>Audio</vt:lpstr>
      <vt:lpstr>Video</vt:lpstr>
      <vt:lpstr>Video</vt:lpstr>
      <vt:lpstr>Video</vt:lpstr>
      <vt:lpstr>Seznam uživatelů</vt:lpstr>
      <vt:lpstr>Časové profily</vt:lpstr>
      <vt:lpstr>Řízení přístupu</vt:lpstr>
      <vt:lpstr>Čtečka karet</vt:lpstr>
      <vt:lpstr>Nastavení zámků</vt:lpstr>
      <vt:lpstr>Wiegand rozhraní</vt:lpstr>
      <vt:lpstr>Logování událostí</vt:lpstr>
      <vt:lpstr>Automatizace</vt:lpstr>
      <vt:lpstr>Picture to e-mail</vt:lpstr>
      <vt:lpstr>Veřejná hlášení</vt:lpstr>
      <vt:lpstr>Síťová bezpečnost</vt:lpstr>
      <vt:lpstr>Bezpečnostní relé</vt:lpstr>
      <vt:lpstr>Ochranný spínač</vt:lpstr>
      <vt:lpstr>Tichý alarm</vt:lpstr>
      <vt:lpstr>Skupinové ovládání</vt:lpstr>
      <vt:lpstr>Snímek 62</vt:lpstr>
      <vt:lpstr>2N® Helios IP Manager</vt:lpstr>
      <vt:lpstr>2N® Helios IP EYE</vt:lpstr>
      <vt:lpstr>2N® Helios IP Mobile</vt:lpstr>
      <vt:lpstr>Snímek 66</vt:lpstr>
      <vt:lpstr>2N ® Helios IP  Živá ukázka</vt:lpstr>
      <vt:lpstr>2N ® Helios IP  Docházkový systém</vt:lpstr>
      <vt:lpstr>Výhody</vt:lpstr>
      <vt:lpstr>Jak to funguje?</vt:lpstr>
      <vt:lpstr>Přehled uživatelů</vt:lpstr>
      <vt:lpstr>Přehled docházky uživatele</vt:lpstr>
      <vt:lpstr>Různé</vt:lpstr>
      <vt:lpstr>Security Shield</vt:lpstr>
      <vt:lpstr>Snímek 75</vt:lpstr>
      <vt:lpstr>Snímek 76</vt:lpstr>
      <vt:lpstr> 2N® EasyGate PRO </vt:lpstr>
      <vt:lpstr> 2N® SmartGate UMTS </vt:lpstr>
      <vt:lpstr>Novinky </vt:lpstr>
      <vt:lpstr>Záloha napájení</vt:lpstr>
      <vt:lpstr>USB konektor</vt:lpstr>
      <vt:lpstr>Indikátor síly GSM signálu</vt:lpstr>
      <vt:lpstr>SMS upozornění</vt:lpstr>
      <vt:lpstr>Detekce odchozího faxu</vt:lpstr>
      <vt:lpstr>Plus všechny oblíbené funkce z 2N ® EasyGate</vt:lpstr>
      <vt:lpstr>Snímek 86</vt:lpstr>
      <vt:lpstr>2N® SpeedRoute   - LTE modul - HSPA+ modul  </vt:lpstr>
      <vt:lpstr>Sierra Wireless modul MC7710</vt:lpstr>
      <vt:lpstr>2N® EasyRoute   - UMTS modul </vt:lpstr>
      <vt:lpstr>Sierra Wireless module MC8795V</vt:lpstr>
      <vt:lpstr> 2N® EasyRoute metal</vt:lpstr>
      <vt:lpstr>Bezdrátové routery    - hlavní funkce </vt:lpstr>
      <vt:lpstr>Náhrada ADSL linky</vt:lpstr>
      <vt:lpstr>Snímek 94</vt:lpstr>
      <vt:lpstr>Back-up řešení</vt:lpstr>
      <vt:lpstr>Snímek 96</vt:lpstr>
      <vt:lpstr>2N® BRI brány 2N® VoiceBlue MAX</vt:lpstr>
      <vt:lpstr>2N® BRI brány</vt:lpstr>
      <vt:lpstr>2N® BRI brány - LCR</vt:lpstr>
      <vt:lpstr>2N® BRI brány - záloha</vt:lpstr>
      <vt:lpstr>2N® BRI brány - ME</vt:lpstr>
      <vt:lpstr>2N® VoiceBlue MAX </vt:lpstr>
      <vt:lpstr>2N® VoiceBlue MAX LCR</vt:lpstr>
      <vt:lpstr>2N® VoiceBlue MAX záloha</vt:lpstr>
      <vt:lpstr>Společné vlastnosti bran</vt:lpstr>
      <vt:lpstr>Snímek 106</vt:lpstr>
      <vt:lpstr> 2N® NetStar  Kontaktní Centrum</vt:lpstr>
      <vt:lpstr>Snímek 108</vt:lpstr>
      <vt:lpstr>Potřeby firmy</vt:lpstr>
      <vt:lpstr>Snímek 110</vt:lpstr>
      <vt:lpstr>Snímek 111</vt:lpstr>
      <vt:lpstr>Snímek 112</vt:lpstr>
      <vt:lpstr>Tradiční komunikační struktura</vt:lpstr>
      <vt:lpstr>Tradiční komunikační struktura</vt:lpstr>
      <vt:lpstr>Tradiční komunikační struktura</vt:lpstr>
      <vt:lpstr>Ochrana již vynaložených investic</vt:lpstr>
      <vt:lpstr>2N Kontaktní centrum</vt:lpstr>
      <vt:lpstr>2N Kontaktní centrum-vlastnosti</vt:lpstr>
      <vt:lpstr>2N Kontaktní centrum-zaměření</vt:lpstr>
      <vt:lpstr>2N Kontaktní centrum</vt:lpstr>
      <vt:lpstr>Děkuji za pozornost</vt:lpstr>
    </vt:vector>
  </TitlesOfParts>
  <Company>2N TELEKOMUNIKACE a.s.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Video codecs</dc:title>
  <dc:creator>Lacinová Jitka</dc:creator>
  <cp:lastModifiedBy>Urbánek Róbert Ing., 2N</cp:lastModifiedBy>
  <cp:revision>351</cp:revision>
  <dcterms:created xsi:type="dcterms:W3CDTF">2010-11-30T13:40:22Z</dcterms:created>
  <dcterms:modified xsi:type="dcterms:W3CDTF">2014-02-11T14:23:54Z</dcterms:modified>
</cp:coreProperties>
</file>