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67" r:id="rId4"/>
    <p:sldId id="263" r:id="rId5"/>
    <p:sldId id="265" r:id="rId6"/>
    <p:sldId id="268" r:id="rId7"/>
    <p:sldId id="269" r:id="rId8"/>
    <p:sldId id="270" r:id="rId9"/>
    <p:sldId id="272" r:id="rId10"/>
    <p:sldId id="274" r:id="rId11"/>
    <p:sldId id="284" r:id="rId12"/>
    <p:sldId id="275" r:id="rId13"/>
    <p:sldId id="276" r:id="rId14"/>
    <p:sldId id="277" r:id="rId15"/>
    <p:sldId id="283" r:id="rId16"/>
    <p:sldId id="280" r:id="rId17"/>
    <p:sldId id="281" r:id="rId18"/>
    <p:sldId id="279" r:id="rId19"/>
    <p:sldId id="278" r:id="rId20"/>
    <p:sldId id="282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2" autoAdjust="0"/>
    <p:restoredTop sz="97219" autoAdjust="0"/>
  </p:normalViewPr>
  <p:slideViewPr>
    <p:cSldViewPr>
      <p:cViewPr>
        <p:scale>
          <a:sx n="100" d="100"/>
          <a:sy n="100" d="100"/>
        </p:scale>
        <p:origin x="-196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0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01A9-EAD1-4300-8315-438A2755C8FE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FB28-ADF2-44E7-BBF2-F16FE85B43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</p:txBody>
      </p:sp>
      <p:sp>
        <p:nvSpPr>
          <p:cNvPr id="7" name="Zástupný symbol päty 16"/>
          <p:cNvSpPr txBox="1">
            <a:spLocks/>
          </p:cNvSpPr>
          <p:nvPr userDrawn="1"/>
        </p:nvSpPr>
        <p:spPr>
          <a:xfrm>
            <a:off x="602341" y="6429396"/>
            <a:ext cx="7970187" cy="291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spol. s r.o.,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Selčianska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cesta 75,  976 11 Selce   -   Tel.:  +421 48 412 5531,  Fax:  +421 48 470 0915   -   E-mail: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conex@conex.sk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,  URL: http://www.conex.sk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obsahu 2"/>
          <p:cNvSpPr>
            <a:spLocks noGrp="1"/>
          </p:cNvSpPr>
          <p:nvPr>
            <p:ph idx="10"/>
          </p:nvPr>
        </p:nvSpPr>
        <p:spPr>
          <a:xfrm>
            <a:off x="2643173" y="357167"/>
            <a:ext cx="5929355" cy="857256"/>
          </a:xfrm>
          <a:ln w="3175">
            <a:solidFill>
              <a:schemeClr val="accent1"/>
            </a:solidFill>
          </a:ln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CBD-304F-4FEA-859E-A88D9F3F8073}" type="datetimeFigureOut">
              <a:rPr lang="sk-SK" smtClean="0"/>
              <a:pPr/>
              <a:t>15. 11. 2015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jpeg"/><Relationship Id="rId7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x.sk/" TargetMode="External"/><Relationship Id="rId2" Type="http://schemas.openxmlformats.org/officeDocument/2006/relationships/hyperlink" Target="mailto:conex@conex.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602341" y="6429396"/>
            <a:ext cx="7970187" cy="291444"/>
          </a:xfr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dirty="0" err="1" smtClean="0">
                <a:solidFill>
                  <a:schemeClr val="tx1"/>
                </a:solidFill>
              </a:rPr>
              <a:t>Conex</a:t>
            </a:r>
            <a:r>
              <a:rPr lang="sk-SK" dirty="0" smtClean="0">
                <a:solidFill>
                  <a:schemeClr val="tx1"/>
                </a:solidFill>
              </a:rPr>
              <a:t>, spol. s r.o.,  </a:t>
            </a:r>
            <a:r>
              <a:rPr lang="sk-SK" dirty="0" err="1" smtClean="0">
                <a:solidFill>
                  <a:schemeClr val="tx1"/>
                </a:solidFill>
              </a:rPr>
              <a:t>Selčianska</a:t>
            </a:r>
            <a:r>
              <a:rPr lang="sk-SK" dirty="0" smtClean="0">
                <a:solidFill>
                  <a:schemeClr val="tx1"/>
                </a:solidFill>
              </a:rPr>
              <a:t> cesta 75,  976 11 Selce   -   Tel.:  +421 48 412 5531,  Fax:  +421 48 470 0915   -   E-mail:  </a:t>
            </a:r>
            <a:r>
              <a:rPr lang="sk-SK" dirty="0" err="1" smtClean="0">
                <a:solidFill>
                  <a:schemeClr val="tx1"/>
                </a:solidFill>
              </a:rPr>
              <a:t>conex@conex.sk</a:t>
            </a:r>
            <a:r>
              <a:rPr lang="sk-SK" dirty="0" smtClean="0">
                <a:solidFill>
                  <a:schemeClr val="tx1"/>
                </a:solidFill>
              </a:rPr>
              <a:t> ,  URL: http://www.conex.sk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7"/>
          <p:cNvSpPr>
            <a:spLocks noGrp="1"/>
          </p:cNvSpPr>
          <p:nvPr>
            <p:ph type="ctrTitle"/>
          </p:nvPr>
        </p:nvSpPr>
        <p:spPr>
          <a:xfrm>
            <a:off x="885796" y="3714753"/>
            <a:ext cx="6062467" cy="115728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sk-SK" dirty="0" smtClean="0"/>
              <a:t>CONEX, spol. s r.o.</a:t>
            </a:r>
            <a:endParaRPr kumimoji="0" lang="en-US" dirty="0"/>
          </a:p>
        </p:txBody>
      </p:sp>
      <p:sp>
        <p:nvSpPr>
          <p:cNvPr id="6" name="Podnadpis 8"/>
          <p:cNvSpPr>
            <a:spLocks noGrp="1"/>
          </p:cNvSpPr>
          <p:nvPr>
            <p:ph type="subTitle" idx="1"/>
          </p:nvPr>
        </p:nvSpPr>
        <p:spPr>
          <a:xfrm>
            <a:off x="885796" y="5119689"/>
            <a:ext cx="6062467" cy="5334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 anchorCtr="1">
            <a:normAutofit/>
          </a:bodyPr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dirty="0" smtClean="0"/>
              <a:t>TELEKOMUNIKAČNÉ SYSTÉMY A SLUŽBY</a:t>
            </a:r>
            <a:endParaRPr kumimoji="0" lang="en-US" dirty="0"/>
          </a:p>
        </p:txBody>
      </p:sp>
      <p:sp>
        <p:nvSpPr>
          <p:cNvPr id="7" name="Obdĺžnik 6"/>
          <p:cNvSpPr/>
          <p:nvPr/>
        </p:nvSpPr>
        <p:spPr>
          <a:xfrm>
            <a:off x="571471" y="3643314"/>
            <a:ext cx="6369569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580997" y="5043489"/>
            <a:ext cx="6361985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71473" y="3643314"/>
            <a:ext cx="181986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580998" y="5043489"/>
            <a:ext cx="181986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Nadpis 1"/>
          <p:cNvSpPr txBox="1">
            <a:spLocks/>
          </p:cNvSpPr>
          <p:nvPr/>
        </p:nvSpPr>
        <p:spPr>
          <a:xfrm>
            <a:off x="2500298" y="357166"/>
            <a:ext cx="6072231" cy="857256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Obrázok 25" descr="nova_hlavicka_005a_X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823" y="417725"/>
            <a:ext cx="4857784" cy="767019"/>
          </a:xfrm>
          <a:prstGeom prst="rect">
            <a:avLst/>
          </a:prstGeom>
        </p:spPr>
      </p:pic>
      <p:pic>
        <p:nvPicPr>
          <p:cNvPr id="28" name="Obrázok 27" descr="netstar_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2354"/>
            <a:ext cx="3672408" cy="17306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484784"/>
            <a:ext cx="1336204" cy="423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536478"/>
            <a:ext cx="2088232" cy="131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9"/>
            <a:ext cx="804475" cy="15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481827" cy="9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Interkomy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dverné komunikátory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0"/>
            <a:ext cx="4718305" cy="4531222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4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Interkomy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-  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IP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ŠPIČKOVÉ RIEŠENIE V OBLASTI INTERKOMOV  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VYUŽITie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STÁVAJÚCEJ IP ŠTRUKTÚRY,  sip protokol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KOMPATIBILITA SO VŠETKÝMI IP Ústredňami 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kompatibilita s produktmi Cisco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sz="11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súčasná hlasová a video komunikácia</a:t>
            </a:r>
            <a:endParaRPr lang="sk-SK" sz="8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duplex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vysoko kvalitné audio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Display,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čÍtAčka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karIet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klávesnicA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kamera</a:t>
            </a:r>
            <a:endParaRPr lang="pl-PL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pl-PL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integrovaný spínač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ovládanie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zámku dverí 	na diaľku priamo z telefónu / aj z mobilu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správa, komunikácia, ovládanie -  LAN/WAN siete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VYNIKAJÚCI DIZAJN, KLÁVESNICA, PRÍDAVNÝ SPÍNAČ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napájanie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PoE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alebo z externého adaptéru</a:t>
            </a:r>
            <a:endParaRPr lang="sk-SK" sz="11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vysoká modularita   (2N</a:t>
            </a:r>
            <a:r>
              <a:rPr lang="sk-SK" sz="1100" cap="all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1100" cap="al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HELIOS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- 1 až 54 tlačidiel)</a:t>
            </a:r>
            <a:endParaRPr lang="sk-SK" sz="11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vysoká odolnosť a IP krytie (2N</a:t>
            </a:r>
            <a:r>
              <a:rPr lang="sk-SK" sz="1100" cap="all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1100" cap="al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FORCE / SAFETY)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dirty="0" smtClean="0"/>
              <a:t> </a:t>
            </a:r>
            <a:r>
              <a:rPr lang="sk-SK" sz="1100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interkomY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pre OEM výrobcov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9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(2N</a:t>
            </a:r>
            <a:r>
              <a:rPr lang="sk-SK" sz="900" cap="all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900" cap="all" dirty="0" smtClean="0">
                <a:solidFill>
                  <a:schemeClr val="tx2"/>
                </a:solidFill>
                <a:latin typeface="Arial"/>
                <a:cs typeface="Arial"/>
              </a:rPr>
              <a:t> A</a:t>
            </a:r>
            <a:r>
              <a:rPr lang="sk-SK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udio </a:t>
            </a:r>
            <a:r>
              <a:rPr lang="sk-SK" sz="9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Kit</a:t>
            </a:r>
            <a:r>
              <a:rPr lang="sk-SK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Video </a:t>
            </a:r>
            <a:r>
              <a:rPr lang="sk-SK" sz="9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Kit</a:t>
            </a:r>
            <a:r>
              <a:rPr lang="sk-SK" sz="9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sk-SK" sz="9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781047" cy="16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4542" y="4221088"/>
            <a:ext cx="1252571" cy="86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ázok 12" descr="HIP-Video-kit-b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5229200"/>
            <a:ext cx="1296144" cy="71287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204864"/>
            <a:ext cx="792088" cy="13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9177" y="2070744"/>
            <a:ext cx="822995" cy="156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983" y="4131745"/>
            <a:ext cx="782370" cy="168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Prístupové systémy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1"/>
            <a:ext cx="4718305" cy="453737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Prístupový systém 2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</a:rPr>
              <a:t>® 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</a:rPr>
              <a:t> Access </a:t>
            </a:r>
            <a:r>
              <a:rPr lang="sk-SK" sz="1400" b="1" dirty="0" err="1" smtClean="0">
                <a:solidFill>
                  <a:srgbClr val="C00000"/>
                </a:solidFill>
                <a:latin typeface="Arial"/>
                <a:cs typeface="Arial"/>
              </a:rPr>
              <a:t>Unit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vysoká miera zabezpečenia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otváranie aj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smart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phonom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– NFC, HCE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mechanicky pevná a odolná konštrukcia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rôzne možnosti inštalácie + jednoduchosť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použitie viac modulov + numerická klávesnica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široké možnosti použitia - kdekoľvek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 	Správa prístupových systémov - 2N® Access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Commander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intuitívny software pre správu všetkých IP 	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interkomov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a autonómnych čítačiek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webové rozhranie, hromadné nastavenie a 	konfigurácia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interkomov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– mobil,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tablet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...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súčasťou je modul dochádzkového systému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792088" cy="11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792088" cy="11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93096"/>
            <a:ext cx="21399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Výťahové komunikátory 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1"/>
            <a:ext cx="4718305" cy="4457356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Núdzové komunikačné systémy 2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</a:rPr>
              <a:t>® 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</a:rPr>
              <a:t> pre výťahy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 tiesňovú komunikáciu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 medzi výťahovou kabínou 	a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dispečerským strediskom / servisnou službou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Lift8 – až pre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8 výťahov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           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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vysoká modularita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 </a:t>
            </a:r>
            <a:r>
              <a:rPr lang="sk-SK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pripojenie hlások len po 2 vodičoch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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hlásky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– šachta, dno kabíny, kabína, na kabíne, strojovňa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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centrálna 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jednotka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–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zálohované napájanie,</a:t>
            </a:r>
            <a:r>
              <a:rPr lang="sk-SK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Fireman</a:t>
            </a:r>
            <a:endParaRPr lang="sk-SK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Lift1 – pre jedno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výťahové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riešenia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                        	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hlásky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–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montáž na stenu, za tlačidlový panel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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pripojenie na telefónnu linku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– napájanie z linky !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komunikácia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–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PSTN,  GSM,  UMTS,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VoIP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hlasové menu pre programovanie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 	Príslušenstvo -  </a:t>
            </a:r>
            <a:r>
              <a:rPr lang="sk-SK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hlásič poschodí</a:t>
            </a:r>
            <a:r>
              <a:rPr lang="sk-SK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hlásenie INFO v rôznych jazykoch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)  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+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zdroj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2N</a:t>
            </a:r>
            <a:r>
              <a:rPr lang="sk-SK" sz="11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EnergyBank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 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GSM brána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2N</a:t>
            </a:r>
            <a:r>
              <a:rPr lang="sk-SK" sz="11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EasyGate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492654" cy="128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429264"/>
            <a:ext cx="1785951" cy="61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52502"/>
            <a:ext cx="2088232" cy="131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501008"/>
            <a:ext cx="963587" cy="155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3501008"/>
            <a:ext cx="936104" cy="15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01008"/>
            <a:ext cx="793386" cy="156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IP 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systémy 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verejného ozvučenia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1"/>
            <a:ext cx="4718305" cy="4585083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2N® IP Audio systémy pre verejné ozvučenie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distribúcia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audio obsahu na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veľké vzdialenosti 	cez  siete LAN / internet, aj bezdrôtovo - 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SIP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(ľahké budovanie vlastných IP systémov verejného ozvučenia)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vysoko kvalitné audio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(streamy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  PC, telefónu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tabletu)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prenos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audio súborov / streamov -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hovorené slovo,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zvukový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záznam,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hudba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 internetové rádio,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iný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audiostream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...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prehrávanie  oznamov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 samostatne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pre rôzne 	zóny)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alebo  centrálne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(vysielanie pre všetky zóny)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oslovenie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informovanie a upozornenie 	zákazníkov, zamestnancov,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návštevníkov ...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určené pre -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hotely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školy, obchodné centrá, reštaurácie, 	letiská, nádražia, kancelárske budovy, športové a 	kultúrne zariadenia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2N® SIP Speaker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 IP </a:t>
            </a:r>
            <a:r>
              <a:rPr lang="sk-SK" sz="11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paging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zaistí vysielanie hlas. správ 	(hlásení) po celej vašej organizácii, jednoduchý rozhlas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880320" cy="8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678" y="5241099"/>
            <a:ext cx="2707234" cy="70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1619672" y="2564904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NetSpeaker</a:t>
            </a:r>
            <a:endParaRPr lang="sk-SK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714481" y="5888305"/>
            <a:ext cx="1384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SIP Speaker</a:t>
            </a:r>
            <a:endParaRPr lang="sk-SK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6952"/>
            <a:ext cx="1440160" cy="8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852936"/>
            <a:ext cx="91925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149080"/>
            <a:ext cx="2160240" cy="4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1763688" y="4653136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NetStreamer</a:t>
            </a:r>
            <a:endParaRPr lang="sk-SK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899592" y="3789040"/>
            <a:ext cx="128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IP Speaker</a:t>
            </a:r>
            <a:endParaRPr lang="sk-SK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627784" y="378904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NetMic</a:t>
            </a:r>
            <a:endParaRPr lang="sk-SK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M2M systémy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0"/>
            <a:ext cx="4718305" cy="456507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2N® M2M </a:t>
            </a:r>
            <a:r>
              <a:rPr lang="sk-SK" sz="1200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 (</a:t>
            </a:r>
            <a:r>
              <a:rPr lang="sk-SK" sz="1200" dirty="0" err="1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machine-to-machine</a:t>
            </a:r>
            <a:r>
              <a:rPr lang="sk-SK" sz="1200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)  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systémy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VZDIALENÁ BEZDRÔTOVÁ SPRÁVA 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koncových 	zariadení a vzdialených systémov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zabezpečený a protokolovo nezávislý prenos dát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v sieti GSM  =  bezpečné ovládanie zariadení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určené predovšetkým pre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vzdialené odpočítanie spotreby energií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správa výdajových automatov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dohľad výťahových systémov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možnosť kompletnej centrálnej správy </a:t>
            </a:r>
            <a:r>
              <a:rPr lang="sk-SK" sz="12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všetkých  zariadení pomocou softwarovej platformy 2N</a:t>
            </a:r>
            <a:r>
              <a:rPr lang="sk-SK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®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	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SmartCom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Server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podpora širokej škály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káblových a bezdrôtových 	priemyslových komunikačných štandardov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vzdialené ovládanie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integrovaných spínacích prvkov, 	odpočet hodnôt vstupov, aut. dobíjanie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ext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zálož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 batérie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výrazná úspora nákladov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142976" y="3143249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SmartCom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714753"/>
            <a:ext cx="2071703" cy="210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9" y="1857365"/>
            <a:ext cx="2000264" cy="13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BlokTextu 15"/>
          <p:cNvSpPr txBox="1"/>
          <p:nvPr/>
        </p:nvSpPr>
        <p:spPr>
          <a:xfrm>
            <a:off x="1142976" y="5786455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SmartCom</a:t>
            </a:r>
            <a:r>
              <a:rPr lang="sk-SK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</a:t>
            </a:r>
            <a:endParaRPr lang="sk-SK" sz="1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Príslušenstvo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1"/>
            <a:ext cx="4718305" cy="4574311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Telefóny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telefóny pre všetky druhy komunikácie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systémové telefóny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softwarové telefóny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IP telefóny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analógové telefóny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hands-free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súpravy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Antény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vysoký stupeň zosilnenia, zvýšenie dosahu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smerové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Yagi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všesmerové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– rôzne konektory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buFont typeface="Wingdings"/>
              <a:buChar char="!"/>
              <a:tabLst>
                <a:tab pos="625475" algn="l"/>
                <a:tab pos="896938" algn="l"/>
              </a:tabLst>
            </a:pP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Splittery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všetky GSM kanály do  2, 4 alebo 8 antén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externé  /  interné  resp. integrované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až 32 GSM kanálov do 2 antén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až 12 GSM kanálov do 1 antény</a:t>
            </a:r>
            <a:endParaRPr lang="sk-SK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9" name="Obrázok 8" descr="telefon-IP-T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2000264" cy="1330175"/>
          </a:xfrm>
          <a:prstGeom prst="rect">
            <a:avLst/>
          </a:prstGeom>
        </p:spPr>
      </p:pic>
      <p:pic>
        <p:nvPicPr>
          <p:cNvPr id="13" name="Obrázok 12" descr="telefon-OpenStage-40-T-cierny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9052">
            <a:off x="1538258" y="1924326"/>
            <a:ext cx="2235559" cy="1322706"/>
          </a:xfrm>
          <a:prstGeom prst="rect">
            <a:avLst/>
          </a:prstGeom>
        </p:spPr>
      </p:pic>
      <p:pic>
        <p:nvPicPr>
          <p:cNvPr id="14" name="Obrázok 13" descr="YAGI-ANTE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214686"/>
            <a:ext cx="2803009" cy="1005579"/>
          </a:xfrm>
          <a:prstGeom prst="rect">
            <a:avLst/>
          </a:prstGeom>
        </p:spPr>
      </p:pic>
      <p:pic>
        <p:nvPicPr>
          <p:cNvPr id="16" name="Obrázok 15" descr="Vnitrni-GSM-antena_XL_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357562"/>
            <a:ext cx="1500198" cy="1343638"/>
          </a:xfrm>
          <a:prstGeom prst="rect">
            <a:avLst/>
          </a:prstGeom>
        </p:spPr>
      </p:pic>
      <p:pic>
        <p:nvPicPr>
          <p:cNvPr id="17" name="Obrázok 16" descr="Antenna_splitter_32_channe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8340" y="5057773"/>
            <a:ext cx="2228093" cy="664465"/>
          </a:xfrm>
          <a:prstGeom prst="rect">
            <a:avLst/>
          </a:prstGeom>
        </p:spPr>
      </p:pic>
      <p:pic>
        <p:nvPicPr>
          <p:cNvPr id="19" name="Obrázok 18" descr="antenna_splitter12_channe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5643578"/>
            <a:ext cx="2249429" cy="521209"/>
          </a:xfrm>
          <a:prstGeom prst="rect">
            <a:avLst/>
          </a:prstGeom>
        </p:spPr>
      </p:pic>
      <p:pic>
        <p:nvPicPr>
          <p:cNvPr id="20" name="Obrázok 19" descr="antenna_splitter_16_channel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58" y="5014909"/>
            <a:ext cx="1320585" cy="1057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Mobility </a:t>
            </a:r>
            <a:r>
              <a:rPr lang="sk-SK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Extension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57621" y="1643050"/>
            <a:ext cx="4718305" cy="4489672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2N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Mobility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Extension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  -  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PbX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, GSM brány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plnohodnotná komunikácia aj mimo kancelárie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mobilný telefón  s  ME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oslobodenie sa od pevnej linky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trvalá dostupnosť na firemnom mobile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	mobil zvoní spoločne s telefónom v kancelárii - je 		jedno na ktorom telefóne bude hovor vyzdvihnutý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služby klasickej  pobočky na mobilnom telefóne  		(prepojenie hovoru, zaparkovanie hovoru ...)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náhrada DECT systémov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užívateľ ME už nikdy nepríde o žiadny hovor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endParaRPr lang="sk-SK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šetrenie nákladov s ME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hovory z mobilu do zahraničia cez firemnú ústredňu          		s  tarifou pevnej linky  (miesto drahšieho roamingu)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endParaRPr lang="sk-SK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jednoduchá a rýchla aktivácia</a:t>
            </a:r>
          </a:p>
        </p:txBody>
      </p:sp>
      <p:sp>
        <p:nvSpPr>
          <p:cNvPr id="2050" name="AutoShape 2" descr="file:///D:/0400.%20WEB%20STR%C3%81NKY/010.%20www.conexbb.sk/100.%20WWW.CONEX%20-%20S%C3%9ABORY%20Z%2030.12.2010/313.www.conex.sk/mobility/ME_moznosti_002X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504824" y="1523986"/>
            <a:ext cx="142876" cy="485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7184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Aplikácie a služby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04824" y="1523986"/>
            <a:ext cx="142876" cy="485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38" y="1571612"/>
            <a:ext cx="3051468" cy="23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4468818"/>
            <a:ext cx="3143273" cy="17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3857621" y="1643051"/>
            <a:ext cx="4718305" cy="4121879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SW aplikácie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	väčšinou samostatné SW nástroje pre pobočkové 	ústredne, GSM / UMTS brány,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interkomy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zvýšenie úžitkových vlastností  zariadení  alebo 	úplne nové možnosti pre užívateľa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SMS server – odoslanie/príjem SMS z PC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SW pre záznam hovorov</a:t>
            </a: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PbX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Assistant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/  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PbX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NetStar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Assistant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PbX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NetStar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Operátor /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Communicator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IP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Manager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300"/>
              </a:spcBef>
              <a:tabLst>
                <a:tab pos="625475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	aplikácia pre tarifikáciu hovorov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Služby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zákaznícke služby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5475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produktové služby</a:t>
            </a:r>
            <a:endParaRPr lang="sk-SK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429388" y="357166"/>
            <a:ext cx="214314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Kvalita ISO 9001:2008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69" y="297246"/>
            <a:ext cx="4339931" cy="60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CONEX, spol. s r.o. – školiace priestory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sk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1" y="171448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sko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3" y="1714488"/>
            <a:ext cx="15668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sko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857" y="1714488"/>
            <a:ext cx="28098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skol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71" y="3948100"/>
            <a:ext cx="28082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skol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3" y="3960800"/>
            <a:ext cx="15906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Conex</a:t>
            </a:r>
            <a:r>
              <a:rPr lang="sk-SK" sz="2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, spol. s r.o. - predstavenie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>
              <a:spcBef>
                <a:spcPct val="0"/>
              </a:spcBef>
            </a:pP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	</a:t>
            </a:r>
            <a:r>
              <a:rPr lang="sk-SK" sz="1800" b="1" dirty="0" err="1" smtClean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</a:rPr>
              <a:t>Conex</a:t>
            </a:r>
            <a:r>
              <a:rPr lang="sk-SK" sz="1800" b="1" dirty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</a:rPr>
              <a:t>, spol. s r.o.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-	vznik spoločnosti v r.1993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-</a:t>
            </a:r>
            <a:r>
              <a:rPr lang="sk-SK" sz="1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ako </a:t>
            </a:r>
            <a:r>
              <a:rPr lang="sk-SK" sz="1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vôbec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prví sme predstavili, dodávali a inštalovali produkty </a:t>
            </a:r>
            <a:r>
              <a:rPr lang="sk-SK" sz="1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značky 2N</a:t>
            </a:r>
            <a:r>
              <a:rPr lang="sk-SK" sz="1400" baseline="30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®</a:t>
            </a:r>
            <a:r>
              <a:rPr lang="sk-SK" sz="1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na           	slovenskom  telekomunikačnom  trhu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-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dodávame telekomunikačné riešenia pre malé, stredne veľké aj  pre veľké spoločnosti                          	s využitím dlhodobou praxou overených produktov  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od  2N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Telekomunikace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a.s.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endParaRPr lang="sk-SK" sz="140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Naše výhody:</a:t>
            </a:r>
            <a:endParaRPr lang="sk-SK" sz="12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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vlastné 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skladové kapacity – rýchla reakcia na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požiadavky klientov,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	navrhovanie optimálnych riešení podľa zadania,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 spracovanie </a:t>
            </a: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cenových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ponúk,</a:t>
            </a:r>
            <a:endParaRPr lang="sk-SK" sz="1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	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	dodanie komunikačných zariadení a ich odborná inštalácia,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		záručný a pozáručný servis ,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		diaľkový manažment nami inštalovaných zariadení.</a:t>
            </a:r>
            <a:endParaRPr lang="sk-SK" sz="1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8000">
              <a:spcBef>
                <a:spcPts val="600"/>
              </a:spcBef>
              <a:tabLst>
                <a:tab pos="625475" algn="l"/>
              </a:tabLst>
            </a:pPr>
            <a:endParaRPr lang="sk-SK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CONEX, spol. s r.o. – adresa, kontakty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000100" y="2000240"/>
            <a:ext cx="455842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Conex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, spol. s r.o.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Školská 2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976 11 Selce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(prevádzka – </a:t>
            </a:r>
            <a:r>
              <a:rPr lang="sk-SK" sz="1600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Selčianska</a:t>
            </a:r>
            <a:r>
              <a:rPr lang="sk-SK" sz="1600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cesta 75, 97611 Selce)</a:t>
            </a:r>
          </a:p>
          <a:p>
            <a:pPr>
              <a:lnSpc>
                <a:spcPct val="150000"/>
              </a:lnSpc>
            </a:pP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Tel.:</a:t>
            </a:r>
            <a:r>
              <a:rPr lang="sk-SK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	+421 48 412 5531</a:t>
            </a:r>
          </a:p>
          <a:p>
            <a:pPr>
              <a:lnSpc>
                <a:spcPct val="150000"/>
              </a:lnSpc>
              <a:tabLst>
                <a:tab pos="895350" algn="l"/>
              </a:tabLst>
            </a:pP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Fax:	</a:t>
            </a:r>
            <a:r>
              <a:rPr lang="sk-SK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+421 48 470 0915</a:t>
            </a:r>
          </a:p>
          <a:p>
            <a:pPr>
              <a:lnSpc>
                <a:spcPct val="150000"/>
              </a:lnSpc>
              <a:tabLst>
                <a:tab pos="542925" algn="l"/>
              </a:tabLst>
            </a:pP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E-mail:	</a:t>
            </a:r>
            <a:r>
              <a:rPr lang="sk-SK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  <a:hlinkClick r:id="rId2"/>
              </a:rPr>
              <a:t>conex@conex.sk</a:t>
            </a:r>
            <a:endParaRPr lang="sk-SK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lnSpc>
                <a:spcPct val="150000"/>
              </a:lnSpc>
              <a:tabLst>
                <a:tab pos="542925" algn="l"/>
              </a:tabLst>
            </a:pPr>
            <a:r>
              <a:rPr lang="sk-SK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URL:	</a:t>
            </a:r>
            <a:r>
              <a:rPr lang="sk-SK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  <a:hlinkClick r:id="rId3"/>
              </a:rPr>
              <a:t>http://www.conex.sk</a:t>
            </a:r>
            <a:r>
              <a:rPr lang="sk-SK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</a:p>
          <a:p>
            <a:endParaRPr lang="sk-SK" sz="14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Conex</a:t>
            </a:r>
            <a:r>
              <a:rPr lang="sk-SK" sz="2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, spol. s r.o. </a:t>
            </a:r>
            <a:r>
              <a:rPr lang="sk-SK" sz="2400" b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- k</a:t>
            </a:r>
            <a:r>
              <a:rPr lang="sk-SK" sz="24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nás nájdete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785927"/>
            <a:ext cx="7030639" cy="423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571606" y="1785927"/>
            <a:ext cx="1031051" cy="43088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Martin, Žilina,</a:t>
            </a:r>
          </a:p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Ružomberok</a:t>
            </a:r>
            <a:endParaRPr lang="sk-SK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488" y="5572141"/>
            <a:ext cx="1258678" cy="43088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Zvolen, Lučenec,</a:t>
            </a:r>
          </a:p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Nitra, Bratislava</a:t>
            </a:r>
            <a:endParaRPr lang="sk-SK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786580" y="3429001"/>
            <a:ext cx="1234633" cy="43088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Brezno, Tisovec,</a:t>
            </a:r>
          </a:p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Čertovica</a:t>
            </a:r>
            <a:endParaRPr lang="sk-SK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285853" y="3643315"/>
            <a:ext cx="1922321" cy="3077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BANSKÁ BYSTRICA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786315" y="2357431"/>
            <a:ext cx="1699504" cy="27699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sk-SK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CONEX, spol. s r.o</a:t>
            </a:r>
            <a:r>
              <a:rPr lang="sk-SK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sk-SK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357951" y="2786059"/>
            <a:ext cx="740908" cy="27699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</a:rPr>
              <a:t>SELCE </a:t>
            </a:r>
            <a:endParaRPr lang="sk-SK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Produkty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dobrá voľba pre každého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>
              <a:spcBef>
                <a:spcPct val="0"/>
              </a:spcBef>
            </a:pP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	</a:t>
            </a: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</a:rPr>
              <a:t>Produkty 2N</a:t>
            </a:r>
            <a:r>
              <a:rPr lang="sk-SK" sz="1800" b="1" baseline="30000" dirty="0" smtClean="0">
                <a:solidFill>
                  <a:srgbClr val="1A3D68"/>
                </a:solidFill>
                <a:latin typeface="Arial"/>
                <a:ea typeface="+mj-ea"/>
                <a:cs typeface="Arial"/>
              </a:rPr>
              <a:t>® </a:t>
            </a: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</a:rPr>
              <a:t>predstavujú</a:t>
            </a:r>
            <a:endParaRPr lang="sk-SK" sz="1800" b="1" dirty="0">
              <a:solidFill>
                <a:srgbClr val="1A3D68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-</a:t>
            </a:r>
            <a:r>
              <a:rPr lang="sk-SK" sz="1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komplexnosť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-  vlastný vývoj,  moderná výroba, kvalitná technická podpora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-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vysokú flexibilitu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-  v hlasovej aj v dátovej komunikácii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-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modernosť a inovácie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 -  nástroje komunikácie  s  najmodernejšími technológiami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-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ekonomiku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- 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šetrenie nákladov na komunikáciu,  vyššia efektivita práce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</a:t>
            </a:r>
            <a:r>
              <a:rPr lang="sk-SK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riešenia  „šité“ na mieru</a:t>
            </a:r>
            <a:endParaRPr lang="sk-SK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netstar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4734264"/>
            <a:ext cx="3395075" cy="1143008"/>
          </a:xfrm>
          <a:prstGeom prst="rect">
            <a:avLst/>
          </a:prstGeom>
        </p:spPr>
      </p:pic>
      <p:pic>
        <p:nvPicPr>
          <p:cNvPr id="5" name="Obrázok 4" descr="HE_IP_Force_1tl_klav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4446802"/>
            <a:ext cx="623416" cy="1214446"/>
          </a:xfrm>
          <a:prstGeom prst="rect">
            <a:avLst/>
          </a:prstGeom>
        </p:spPr>
      </p:pic>
      <p:pic>
        <p:nvPicPr>
          <p:cNvPr id="6" name="Obrázok 5" descr="gsm-ISDN-BRI-lite-new_01.png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446802"/>
            <a:ext cx="871539" cy="121444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13176"/>
            <a:ext cx="1110155" cy="61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437112"/>
            <a:ext cx="64259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Conex</a:t>
            </a:r>
            <a:r>
              <a:rPr lang="sk-SK" sz="2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, spol. s r.o</a:t>
            </a:r>
            <a:r>
              <a:rPr lang="sk-SK" sz="12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sk-SK" sz="2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autorizovaný partner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>
              <a:spcBef>
                <a:spcPct val="0"/>
              </a:spcBef>
            </a:pP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	</a:t>
            </a: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8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Conex</a:t>
            </a:r>
            <a:r>
              <a:rPr lang="sk-SK" sz="18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, spol. s r.o. je dlhodobým autorizovaným  partnerom 2N</a:t>
            </a:r>
            <a:r>
              <a:rPr lang="sk-SK" sz="1800" b="1" baseline="30000" dirty="0" smtClean="0">
                <a:solidFill>
                  <a:srgbClr val="1A3D68"/>
                </a:solidFill>
                <a:latin typeface="Arial"/>
                <a:cs typeface="Arial"/>
                <a:sym typeface="Wingdings"/>
              </a:rPr>
              <a:t>®</a:t>
            </a:r>
            <a:endParaRPr lang="sk-SK" sz="1800" b="1" dirty="0">
              <a:solidFill>
                <a:srgbClr val="1A3D68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12440"/>
            <a:ext cx="5286413" cy="36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Telefónne ústredne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ok 20" descr="zakladny_modul_RACK-verzia_L_XL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8" y="3571877"/>
            <a:ext cx="2848001" cy="5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4500570"/>
            <a:ext cx="20740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8" y="2143116"/>
            <a:ext cx="2877633" cy="105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BlokTextu 17"/>
          <p:cNvSpPr txBox="1"/>
          <p:nvPr/>
        </p:nvSpPr>
        <p:spPr>
          <a:xfrm>
            <a:off x="3857621" y="1643051"/>
            <a:ext cx="4718305" cy="4300390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Telefónne ústredne - 2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</a:rPr>
              <a:t>® 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sk-SK" sz="1400" b="1" dirty="0" err="1" smtClean="0">
                <a:solidFill>
                  <a:srgbClr val="C00000"/>
                </a:solidFill>
                <a:latin typeface="Arial"/>
                <a:cs typeface="Arial"/>
              </a:rPr>
              <a:t>Lite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</a:rPr>
              <a:t> / 48 / </a:t>
            </a:r>
            <a:r>
              <a:rPr lang="sk-SK" sz="1400" b="1" dirty="0" err="1" smtClean="0">
                <a:solidFill>
                  <a:srgbClr val="C00000"/>
                </a:solidFill>
                <a:latin typeface="Arial"/>
                <a:cs typeface="Arial"/>
              </a:rPr>
              <a:t>NetStar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analógové, ISDN BRI / PRI, GSM </a:t>
            </a:r>
            <a:r>
              <a:rPr lang="sk-SK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UMTS,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VoIP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do 24 / 48 / 424 klasických portov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od 8 až do 500 IP pobočiek  / užívateľov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hlasové služby,  podpora  3G / 4G  sietí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modulárne systémy – stavba na mieru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jedinečné riešenie interných GSM / UMTS brán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výkonné šetriace automaty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(najlacnejšia cesta hovoru)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množstvo produktových služieb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AutoClip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Routing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	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CallBack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IVR, NS / PBX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Assistant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Mobility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Extension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...)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podpora všetkých typov telefónov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voliteľne SMS server, záznam hovorov, tarifikácia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inštalácia do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Rack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stojanu, diaľkový dohľad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GSM brány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857621" y="1643051"/>
            <a:ext cx="4718305" cy="4020313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GSM brány 2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</a:rPr>
              <a:t>®  </a:t>
            </a:r>
            <a:r>
              <a:rPr lang="sk-SK" sz="1400" b="1" dirty="0" smtClean="0">
                <a:solidFill>
                  <a:srgbClr val="C00000"/>
                </a:solidFill>
                <a:latin typeface="Arial"/>
                <a:cs typeface="Arial"/>
              </a:rPr>
              <a:t>- analógové,  ISDN BRI/PRI,  </a:t>
            </a:r>
            <a:r>
              <a:rPr lang="sk-SK" sz="1400" b="1" dirty="0" err="1" smtClean="0">
                <a:solidFill>
                  <a:srgbClr val="C00000"/>
                </a:solidFill>
                <a:latin typeface="Arial"/>
                <a:cs typeface="Arial"/>
              </a:rPr>
              <a:t>VoIP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šetrenie nákladov pri volaní do GSM sietí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1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/  2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kanál,  ISDN PRI – až 30x kanál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všetky GSM brány aj vo verzii pre UMTS siete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prepojenie analógových, ISDN, IP sietí s GSM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kompatibilita s akoukoľvek telefónnou ústredňou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prenos hlasu, odosielanie SMS + faxových správ, 	záložné dátové pripojenie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ideálne pre odľahlé miesta bez pripojenia VTS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Mobility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Extension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CallBack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DialThru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BabyCall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LCR,  PRI – až 8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SIM / kanál,  diaľkový dohľad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priame volanie z IP sietí do GSM sietí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VoIP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brány)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928695" cy="1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Obrázok 15" descr="ISDN_ENTERPRIS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3" y="3143248"/>
            <a:ext cx="857256" cy="1481960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6" y="4929198"/>
            <a:ext cx="1501855" cy="11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5" y="5072075"/>
            <a:ext cx="1285884" cy="10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bdĺžnik 22"/>
          <p:cNvSpPr/>
          <p:nvPr/>
        </p:nvSpPr>
        <p:spPr>
          <a:xfrm>
            <a:off x="857225" y="1571613"/>
            <a:ext cx="928695" cy="14287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500174"/>
            <a:ext cx="8811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 descr="Digitální – ISDN PRI brána 2N® BlueT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7" y="3143249"/>
            <a:ext cx="1726141" cy="148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UMTS brány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857621" y="1643050"/>
            <a:ext cx="4718305" cy="4506600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	UMTS brány 2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</a:rPr>
              <a:t>®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náhrada pevnej linky a ADSL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služba Mobility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Extension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využívanie pokročilých technológií UMTS 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(vysokorýchlostný Internet, prenos SMS správ,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videohovory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zníženie nákladov pri volaní do mobilných sietí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	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400" b="1" baseline="30000" dirty="0" smtClean="0">
                <a:solidFill>
                  <a:srgbClr val="C00000"/>
                </a:solidFill>
                <a:latin typeface="Arial"/>
                <a:cs typeface="Arial"/>
              </a:rPr>
              <a:t>®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OfficeRoute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volanie cez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VoIP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/ GSM / UMTS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BEZDR</a:t>
            </a:r>
            <a:r>
              <a:rPr lang="sk-SK" sz="1100" b="1" dirty="0" smtClean="0">
                <a:solidFill>
                  <a:schemeClr val="tx2"/>
                </a:solidFill>
                <a:latin typeface="Arial"/>
                <a:cs typeface="Arial"/>
              </a:rPr>
              <a:t>ÔTOVÁ 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MOBILNÁ </a:t>
            </a:r>
            <a:r>
              <a:rPr lang="sk-SK" sz="11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VoIP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KANCELÁRIA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(komplexná hlasová a dátová komunikácia vo firme)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VLASTNOSTI </a:t>
            </a:r>
            <a:r>
              <a:rPr lang="sk-SK" sz="1100" b="1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ip</a:t>
            </a:r>
            <a:r>
              <a:rPr lang="sk-SK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b="1" cap="all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pbx</a:t>
            </a:r>
            <a:r>
              <a:rPr lang="sk-SK" sz="1100" b="1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–  volanie vo firme zadarmo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analógový fax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interná hlasová schránka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SMS server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MOŽNOSŤ VYUŽITIA AKO ROUTER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Obrázok 20" descr="SmartGate-UMTS_main_0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5" y="1785926"/>
            <a:ext cx="1311097" cy="171451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3929067"/>
            <a:ext cx="1357323" cy="203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1" y="4786322"/>
            <a:ext cx="1752819" cy="11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Analogová UMTS/GSM brána 2N® EasyGate UMTS USB"/>
          <p:cNvPicPr>
            <a:picLocks noChangeAspect="1" noChangeArrowheads="1"/>
          </p:cNvPicPr>
          <p:nvPr/>
        </p:nvPicPr>
        <p:blipFill>
          <a:blip r:embed="rId5" cstate="print"/>
          <a:srcRect t="6977" r="6977"/>
          <a:stretch>
            <a:fillRect/>
          </a:stretch>
        </p:blipFill>
        <p:spPr bwMode="auto">
          <a:xfrm>
            <a:off x="2428861" y="207167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  <a:ln w="3175">
            <a:solidFill>
              <a:schemeClr val="accent1"/>
            </a:solidFill>
          </a:ln>
        </p:spPr>
        <p:txBody>
          <a:bodyPr lIns="216000" tIns="180000" rIns="180000" bIns="144000">
            <a:normAutofit/>
          </a:bodyPr>
          <a:lstStyle/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628650" algn="l"/>
                <a:tab pos="895350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sk-SK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9"/>
            <a:ext cx="804475" cy="15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359" y="2071252"/>
            <a:ext cx="791816" cy="15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0298" y="357166"/>
            <a:ext cx="6072231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Interkomy</a:t>
            </a:r>
            <a:r>
              <a:rPr lang="sk-SK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dverné komunikátory 2N</a:t>
            </a:r>
            <a:r>
              <a:rPr lang="sk-SK" sz="2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sk-SK" sz="24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857621" y="1643051"/>
            <a:ext cx="4718305" cy="445427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</a:t>
            </a:r>
            <a:r>
              <a:rPr lang="sk-SK" sz="14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Interkomy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-  </a:t>
            </a:r>
            <a:r>
              <a:rPr lang="sk-SK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ANALÓGOVÉ</a:t>
            </a:r>
            <a:endParaRPr lang="sk-SK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komfortná a efektívna komunikácia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s návštevami 	pri dverách do kancelárie / pri vchode do budovy, objektu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pripojenie k akejkoľvek pobočkovej ústredni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PRIAME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volanie na ktorúkoľvek pobočku</a:t>
            </a:r>
            <a:endParaRPr lang="sk-SK" sz="11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podpora prenosu hlasu aj videa</a:t>
            </a:r>
            <a:endParaRPr lang="sk-SK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pl-PL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kódový zámok  -  </a:t>
            </a:r>
            <a:r>
              <a:rPr lang="pl-PL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 miestne otváranie bez kľúča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pl-PL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integrovaný spínač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ovládanie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zámku dverí 	na diaľku priamo z telefónu / aj z mobilu</a:t>
            </a:r>
            <a:endParaRPr lang="sk-SK" sz="11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možnosť integrovania čítačky čipových kariet</a:t>
            </a:r>
            <a:endParaRPr lang="sk-SK" sz="11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rôzne režimy, presmerovanie hovorov ...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VYNIKAJÚCI DIZAJN, KLÁVESNICA, PRÍDAVNÝ SPÍNAČ</a:t>
            </a:r>
            <a:endParaRPr lang="sk-SK" sz="1100" cap="all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inštalácia na stenu, pod omietku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vysoká modularita   (2N</a:t>
            </a:r>
            <a:r>
              <a:rPr lang="sk-SK" sz="1100" cap="all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1100" cap="al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HELIOS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- 1 až 54 tlačidiel)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vysoká odolnosť a IP krytie (2N</a:t>
            </a:r>
            <a:r>
              <a:rPr lang="sk-SK" sz="1100" cap="all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1100" cap="al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FORCE / SAFETY)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ANTIVANDAL PRE NÚDZOVÉ SITUÁCIE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(2N</a:t>
            </a:r>
            <a:r>
              <a:rPr lang="sk-SK" sz="1100" cap="all" baseline="30000" dirty="0" smtClean="0">
                <a:solidFill>
                  <a:schemeClr val="tx2"/>
                </a:solidFill>
                <a:latin typeface="Arial"/>
                <a:cs typeface="Arial"/>
              </a:rPr>
              <a:t>®</a:t>
            </a:r>
            <a:r>
              <a:rPr lang="sk-SK" sz="1100" cap="all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k-SK" sz="11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SAFETY)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21088"/>
            <a:ext cx="1285883" cy="15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785817" cy="164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204864"/>
            <a:ext cx="78808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254</Words>
  <Application>Microsoft Office PowerPoint</Application>
  <PresentationFormat>Prezentácia na obrazovke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CONEX, spol. s r.o.</vt:lpstr>
      <vt:lpstr>Conex, spol. s r.o. - predstavenie</vt:lpstr>
      <vt:lpstr>Conex, spol. s r.o. - kde nás nájdete</vt:lpstr>
      <vt:lpstr>Produkty 2N® - dobrá voľba pre každého</vt:lpstr>
      <vt:lpstr>Conex, spol. s r.o. – autorizovaný partner</vt:lpstr>
      <vt:lpstr>Telefónne ústredne 2N®</vt:lpstr>
      <vt:lpstr>GSM brány 2N®</vt:lpstr>
      <vt:lpstr>UMTS brány 2N®</vt:lpstr>
      <vt:lpstr>Interkomy, dverné komunikátory 2N®</vt:lpstr>
      <vt:lpstr>Interkomy, dverné komunikátory 2N®</vt:lpstr>
      <vt:lpstr>Prístupové systémy 2N®</vt:lpstr>
      <vt:lpstr>Výťahové komunikátory 2N®</vt:lpstr>
      <vt:lpstr>IP systémy verejného ozvučenia 2N®</vt:lpstr>
      <vt:lpstr>M2M systémy 2N®</vt:lpstr>
      <vt:lpstr>Príslušenstvo</vt:lpstr>
      <vt:lpstr>2N® Mobility Extension</vt:lpstr>
      <vt:lpstr>Aplikácie a služby</vt:lpstr>
      <vt:lpstr>Kvalita ISO 9001:2008</vt:lpstr>
      <vt:lpstr>CONEX, spol. s r.o. – školiace priestory</vt:lpstr>
      <vt:lpstr>CONEX, spol. s r.o. – adresa, 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CONEX, spol. s r.o.</dc:title>
  <dc:creator>Vilhan</dc:creator>
  <cp:lastModifiedBy>Computer</cp:lastModifiedBy>
  <cp:revision>804</cp:revision>
  <dcterms:created xsi:type="dcterms:W3CDTF">2013-04-12T07:02:31Z</dcterms:created>
  <dcterms:modified xsi:type="dcterms:W3CDTF">2015-11-15T10:16:10Z</dcterms:modified>
</cp:coreProperties>
</file>