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5" r:id="rId2"/>
    <p:sldId id="264" r:id="rId3"/>
    <p:sldId id="265" r:id="rId4"/>
    <p:sldId id="276" r:id="rId5"/>
    <p:sldId id="267" r:id="rId6"/>
    <p:sldId id="278" r:id="rId7"/>
    <p:sldId id="279" r:id="rId8"/>
    <p:sldId id="280" r:id="rId9"/>
    <p:sldId id="272" r:id="rId10"/>
    <p:sldId id="277" r:id="rId11"/>
  </p:sldIdLst>
  <p:sldSz cx="9144000" cy="6858000" type="screen4x3"/>
  <p:notesSz cx="6797675" cy="9928225"/>
  <p:embeddedFontLst>
    <p:embeddedFont>
      <p:font typeface="Verdana" pitchFamily="34" charset="0"/>
      <p:regular r:id="rId14"/>
      <p:bold r:id="rId15"/>
      <p:italic r:id="rId16"/>
      <p:boldItalic r:id="rId17"/>
    </p:embeddedFont>
  </p:embeddedFontLst>
  <p:defaultTextStyle>
    <a:defPPr>
      <a:defRPr lang="cs-CZ"/>
    </a:defPPr>
    <a:lvl1pPr algn="l" rtl="0" fontAlgn="base">
      <a:lnSpc>
        <a:spcPct val="80000"/>
      </a:lnSpc>
      <a:spcBef>
        <a:spcPct val="20000"/>
      </a:spcBef>
      <a:spcAft>
        <a:spcPct val="0"/>
      </a:spcAft>
      <a:buFont typeface="Wingdings" pitchFamily="2" charset="2"/>
      <a:defRPr sz="1600" kern="1200">
        <a:solidFill>
          <a:schemeClr val="tx1"/>
        </a:solidFill>
        <a:latin typeface="Univers CE 57 Condensed" pitchFamily="82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Font typeface="Wingdings" pitchFamily="2" charset="2"/>
      <a:defRPr sz="1600" kern="1200">
        <a:solidFill>
          <a:schemeClr val="tx1"/>
        </a:solidFill>
        <a:latin typeface="Univers CE 57 Condensed" pitchFamily="82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Font typeface="Wingdings" pitchFamily="2" charset="2"/>
      <a:defRPr sz="1600" kern="1200">
        <a:solidFill>
          <a:schemeClr val="tx1"/>
        </a:solidFill>
        <a:latin typeface="Univers CE 57 Condensed" pitchFamily="82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Font typeface="Wingdings" pitchFamily="2" charset="2"/>
      <a:defRPr sz="1600" kern="1200">
        <a:solidFill>
          <a:schemeClr val="tx1"/>
        </a:solidFill>
        <a:latin typeface="Univers CE 57 Condensed" pitchFamily="82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Font typeface="Wingdings" pitchFamily="2" charset="2"/>
      <a:defRPr sz="1600" kern="1200">
        <a:solidFill>
          <a:schemeClr val="tx1"/>
        </a:solidFill>
        <a:latin typeface="Univers CE 57 Condensed" pitchFamily="82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Univers CE 57 Condensed" pitchFamily="82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Univers CE 57 Condensed" pitchFamily="82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Univers CE 57 Condensed" pitchFamily="82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Univers CE 57 Condensed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00"/>
    <a:srgbClr val="298FCD"/>
    <a:srgbClr val="2D82C9"/>
    <a:srgbClr val="3088D0"/>
    <a:srgbClr val="3366CC"/>
    <a:srgbClr val="111111"/>
    <a:srgbClr val="333333"/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7" autoAdjust="0"/>
    <p:restoredTop sz="93913" autoAdjust="0"/>
  </p:normalViewPr>
  <p:slideViewPr>
    <p:cSldViewPr>
      <p:cViewPr>
        <p:scale>
          <a:sx n="90" d="100"/>
          <a:sy n="90" d="100"/>
        </p:scale>
        <p:origin x="-1410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9B858FF3-2457-4659-B3C2-51683FBF17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A66FB567-1543-49E2-95AE-10236C1DC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dirty="0" smtClean="0"/>
              <a:t>Monitoring</a:t>
            </a:r>
            <a:r>
              <a:rPr lang="cs-CZ" baseline="0" dirty="0" smtClean="0"/>
              <a:t> – sledování L1 a L2 (mezi PBX a PSTN) a následné </a:t>
            </a:r>
            <a:r>
              <a:rPr lang="cs-CZ" baseline="0" dirty="0" err="1" smtClean="0"/>
              <a:t>info</a:t>
            </a:r>
            <a:r>
              <a:rPr lang="cs-CZ" baseline="0" dirty="0" smtClean="0"/>
              <a:t> SMS až na 3 tel. Čísla</a:t>
            </a:r>
          </a:p>
          <a:p>
            <a:r>
              <a:rPr lang="cs-CZ" baseline="0" dirty="0" smtClean="0"/>
              <a:t>Současně brána </a:t>
            </a:r>
            <a:r>
              <a:rPr lang="cs-CZ" baseline="0" dirty="0" err="1" smtClean="0"/>
              <a:t>posíla</a:t>
            </a:r>
            <a:r>
              <a:rPr lang="cs-CZ" baseline="0" dirty="0" smtClean="0"/>
              <a:t> SMS </a:t>
            </a:r>
            <a:r>
              <a:rPr lang="cs-CZ" baseline="0" dirty="0" err="1" smtClean="0"/>
              <a:t>keep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alive</a:t>
            </a:r>
            <a:r>
              <a:rPr lang="cs-CZ" baseline="0" dirty="0" smtClean="0"/>
              <a:t> – ( při výpadku jen propojí BRI porty – </a:t>
            </a:r>
            <a:r>
              <a:rPr lang="cs-CZ" baseline="0" dirty="0" err="1" smtClean="0"/>
              <a:t>rele</a:t>
            </a:r>
            <a:r>
              <a:rPr lang="cs-CZ" baseline="0" dirty="0" smtClean="0"/>
              <a:t>)</a:t>
            </a:r>
          </a:p>
          <a:p>
            <a:endParaRPr lang="cs-CZ" baseline="0" dirty="0" smtClean="0"/>
          </a:p>
          <a:p>
            <a:r>
              <a:rPr lang="cs-CZ" baseline="0" dirty="0" smtClean="0"/>
              <a:t>Na </a:t>
            </a:r>
            <a:r>
              <a:rPr lang="cs-CZ" baseline="0" dirty="0" err="1" smtClean="0"/>
              <a:t>VoIP</a:t>
            </a:r>
            <a:r>
              <a:rPr lang="cs-CZ" baseline="0" dirty="0" smtClean="0"/>
              <a:t> jsou 4 kanály</a:t>
            </a:r>
            <a:endParaRPr lang="en-US" dirty="0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AFEEBF-8A19-4C34-862B-EF590DF4C22D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dirty="0" smtClean="0"/>
              <a:t>LCR dvě</a:t>
            </a:r>
            <a:r>
              <a:rPr lang="cs-CZ" baseline="0" dirty="0" smtClean="0"/>
              <a:t> destinace GSM, </a:t>
            </a:r>
            <a:r>
              <a:rPr lang="cs-CZ" baseline="0" dirty="0" err="1" smtClean="0"/>
              <a:t>GSM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nebéo</a:t>
            </a:r>
            <a:r>
              <a:rPr lang="cs-CZ" baseline="0" dirty="0" smtClean="0"/>
              <a:t> GSM,BRI (</a:t>
            </a:r>
            <a:r>
              <a:rPr lang="cs-CZ" baseline="0" dirty="0" err="1" smtClean="0"/>
              <a:t>VoIP</a:t>
            </a:r>
            <a:r>
              <a:rPr lang="cs-CZ" baseline="0" dirty="0" smtClean="0"/>
              <a:t>) a možný přepad do </a:t>
            </a:r>
            <a:r>
              <a:rPr lang="cs-CZ" baseline="0" dirty="0" err="1" smtClean="0"/>
              <a:t>VoIP</a:t>
            </a:r>
            <a:r>
              <a:rPr lang="cs-CZ" baseline="0" dirty="0" smtClean="0"/>
              <a:t>, nebo BRI</a:t>
            </a:r>
            <a:endParaRPr lang="en-US" dirty="0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929EE8-0FB7-4D31-B30F-F4C0041F0DA3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dirty="0" smtClean="0"/>
              <a:t>Přes registraci,</a:t>
            </a:r>
            <a:r>
              <a:rPr lang="cs-CZ" baseline="0" dirty="0" smtClean="0"/>
              <a:t> pokud registrace neodpoví, tak směrujeme na GSM (</a:t>
            </a:r>
            <a:r>
              <a:rPr lang="cs-CZ" baseline="0" dirty="0" err="1" smtClean="0"/>
              <a:t>keep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alive</a:t>
            </a:r>
            <a:r>
              <a:rPr lang="cs-CZ" baseline="0" dirty="0" smtClean="0"/>
              <a:t> pakety)</a:t>
            </a:r>
            <a:endParaRPr lang="en-US" dirty="0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42EA24-D9C8-48BD-B66E-F99672041ABD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dirty="0" smtClean="0"/>
              <a:t>Toto</a:t>
            </a:r>
            <a:r>
              <a:rPr lang="cs-CZ" baseline="0" dirty="0" smtClean="0"/>
              <a:t> zatím není…..chcete to?</a:t>
            </a:r>
          </a:p>
          <a:p>
            <a:pPr eaLnBrk="1" hangingPunct="1">
              <a:spcBef>
                <a:spcPct val="0"/>
              </a:spcBef>
            </a:pPr>
            <a:r>
              <a:rPr lang="cs-CZ" baseline="0" dirty="0" smtClean="0"/>
              <a:t>Michal to chce smazat!!!!</a:t>
            </a:r>
            <a:endParaRPr lang="en-US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2EF486-974E-4D76-99B9-E2156E0FA37C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dirty="0" smtClean="0"/>
              <a:t>4 SIM, je možné dělat</a:t>
            </a:r>
            <a:r>
              <a:rPr lang="cs-CZ" baseline="0" dirty="0" smtClean="0"/>
              <a:t> LCR</a:t>
            </a:r>
          </a:p>
          <a:p>
            <a:r>
              <a:rPr lang="cs-CZ" baseline="0" dirty="0" smtClean="0"/>
              <a:t>Jinak to jsou 4 x </a:t>
            </a:r>
            <a:r>
              <a:rPr lang="cs-CZ" baseline="0" dirty="0" err="1" smtClean="0"/>
              <a:t>EasyGate</a:t>
            </a:r>
            <a:r>
              <a:rPr lang="cs-CZ" baseline="0" dirty="0" smtClean="0"/>
              <a:t> v jednom…</a:t>
            </a:r>
          </a:p>
          <a:p>
            <a:r>
              <a:rPr lang="cs-CZ" baseline="0" dirty="0" smtClean="0"/>
              <a:t>Není to ústředna</a:t>
            </a:r>
          </a:p>
          <a:p>
            <a:r>
              <a:rPr lang="cs-CZ" baseline="0" dirty="0" smtClean="0"/>
              <a:t>IP – GSM</a:t>
            </a:r>
          </a:p>
          <a:p>
            <a:r>
              <a:rPr lang="cs-CZ" baseline="0" dirty="0" smtClean="0"/>
              <a:t> nebo FXS – GSM –</a:t>
            </a:r>
          </a:p>
          <a:p>
            <a:r>
              <a:rPr lang="cs-CZ" baseline="0" dirty="0" smtClean="0"/>
              <a:t>Vnitřek VBN – web interface</a:t>
            </a:r>
          </a:p>
          <a:p>
            <a:r>
              <a:rPr lang="cs-CZ" baseline="0" dirty="0" err="1" smtClean="0"/>
              <a:t>VoIP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rozhrani</a:t>
            </a:r>
            <a:r>
              <a:rPr lang="cs-CZ" baseline="0" dirty="0" smtClean="0"/>
              <a:t> je licencované – Licence </a:t>
            </a:r>
            <a:r>
              <a:rPr lang="cs-CZ" baseline="0" dirty="0" err="1" smtClean="0"/>
              <a:t>VoIP</a:t>
            </a:r>
            <a:r>
              <a:rPr lang="cs-CZ" baseline="0" dirty="0" smtClean="0"/>
              <a:t> pro 4 kanály</a:t>
            </a:r>
            <a:endParaRPr lang="en-US" dirty="0" smtClean="0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3FF0D-2A26-4BFA-8C00-D68BFC5EFC9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dirty="0" smtClean="0"/>
              <a:t>I z </a:t>
            </a:r>
            <a:r>
              <a:rPr lang="cs-CZ" dirty="0" err="1" smtClean="0"/>
              <a:t>VoiP</a:t>
            </a:r>
            <a:r>
              <a:rPr lang="cs-CZ" dirty="0" smtClean="0"/>
              <a:t> do UMTS/GSM také i do analogu</a:t>
            </a:r>
            <a:endParaRPr lang="en-US" dirty="0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B567CC-48E2-4781-A823-A276DB796D0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89A447-CD0B-4675-B28E-0A044888E052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dirty="0" smtClean="0"/>
              <a:t>Časové podmínky..až 90 časových </a:t>
            </a:r>
            <a:r>
              <a:rPr lang="cs-CZ" dirty="0" err="1" smtClean="0"/>
              <a:t>podmínke</a:t>
            </a:r>
            <a:r>
              <a:rPr lang="cs-CZ" dirty="0" smtClean="0"/>
              <a:t> </a:t>
            </a:r>
            <a:r>
              <a:rPr lang="en-US" dirty="0" smtClean="0"/>
              <a:t>~</a:t>
            </a:r>
            <a:r>
              <a:rPr lang="en-US" dirty="0" err="1" smtClean="0"/>
              <a:t>po</a:t>
            </a:r>
            <a:r>
              <a:rPr lang="cs-CZ" dirty="0" smtClean="0"/>
              <a:t>čtu</a:t>
            </a:r>
            <a:r>
              <a:rPr lang="cs-CZ" baseline="0" dirty="0" smtClean="0"/>
              <a:t> řádku v LCR</a:t>
            </a:r>
            <a:endParaRPr lang="en-US" dirty="0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6A6374-94EE-4EFE-92C8-01D48B4DAE5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46B91-5CA5-4446-ACF8-E2A2E47B66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44BE1-6D29-455E-A615-D6453CC20C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A7025-4961-49B9-960B-2E129D5411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088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cs-CZ" noProof="0" smtClean="0"/>
              <a:t>Klepnutím na ikonu přidáte obrázek SmartArt.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6B961-F199-43E7-A9CF-4E0EB9D5E7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94FD5-25DF-4A4D-B957-0438B37F65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A1A8E-06E2-4717-9A80-522B756C16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A9A9B-A292-47A2-952B-FF24200F30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967D5-12DA-45BB-963A-751A0390EE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C782C-E163-4D35-BB26-2BEB3CDF95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FF07E-831B-4F0E-A134-26BD74E4A7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AC04-1CE0-4404-B70A-8081195B20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1460B-BF1C-4435-8DD2-8785975862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2N_LetterPaper_Bottom"/>
          <p:cNvPicPr>
            <a:picLocks noChangeAspect="1" noChangeArrowheads="1"/>
          </p:cNvPicPr>
          <p:nvPr/>
        </p:nvPicPr>
        <p:blipFill>
          <a:blip r:embed="rId14" cstate="print"/>
          <a:srcRect t="74921"/>
          <a:stretch>
            <a:fillRect/>
          </a:stretch>
        </p:blipFill>
        <p:spPr bwMode="auto">
          <a:xfrm>
            <a:off x="1928813" y="6608763"/>
            <a:ext cx="69850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9" descr="2N_LetterPaper_To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86042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27313" y="260350"/>
            <a:ext cx="56165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27313" y="2133600"/>
            <a:ext cx="5616575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27313" y="6237288"/>
            <a:ext cx="10541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9838" y="6257925"/>
            <a:ext cx="345598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08850" y="6245225"/>
            <a:ext cx="9096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BC520493-2229-4092-B41B-55F12E3B70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298FCD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298FCD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298FCD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298FCD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298FCD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8FCD"/>
          </a:solidFill>
          <a:latin typeface="Univers CE 57 Condensed" pitchFamily="8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8FCD"/>
          </a:solidFill>
          <a:latin typeface="Univers CE 57 Condensed" pitchFamily="8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8FCD"/>
          </a:solidFill>
          <a:latin typeface="Univers CE 57 Condensed" pitchFamily="8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8FCD"/>
          </a:solidFill>
          <a:latin typeface="Univers CE 57 Condensed" pitchFamily="8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11111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111111"/>
          </a:solidFill>
          <a:latin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11111"/>
          </a:solidFill>
          <a:latin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333333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Verdan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ctrTitle"/>
          </p:nvPr>
        </p:nvSpPr>
        <p:spPr>
          <a:xfrm>
            <a:off x="1259632" y="2924944"/>
            <a:ext cx="7124700" cy="1179512"/>
          </a:xfrm>
        </p:spPr>
        <p:txBody>
          <a:bodyPr/>
          <a:lstStyle/>
          <a:p>
            <a:pPr algn="ctr" eaLnBrk="1" hangingPunct="1"/>
            <a:r>
              <a:rPr lang="cs-CZ" sz="4400" b="1" dirty="0" smtClean="0">
                <a:ea typeface="Verdana" pitchFamily="34" charset="0"/>
                <a:cs typeface="Verdana" pitchFamily="34" charset="0"/>
              </a:rPr>
              <a:t>2N</a:t>
            </a:r>
            <a:r>
              <a:rPr lang="cs-CZ" sz="4400" b="1" baseline="30000" dirty="0" smtClean="0">
                <a:ea typeface="Verdana" pitchFamily="34" charset="0"/>
                <a:cs typeface="Verdana" pitchFamily="34" charset="0"/>
              </a:rPr>
              <a:t>®</a:t>
            </a:r>
            <a:r>
              <a:rPr lang="cs-CZ" sz="4400" b="1" dirty="0" smtClean="0">
                <a:ea typeface="Verdana" pitchFamily="34" charset="0"/>
                <a:cs typeface="Verdana" pitchFamily="34" charset="0"/>
              </a:rPr>
              <a:t> BRI brány</a:t>
            </a:r>
            <a:br>
              <a:rPr lang="cs-CZ" sz="4400" b="1" dirty="0" smtClean="0">
                <a:ea typeface="Verdana" pitchFamily="34" charset="0"/>
                <a:cs typeface="Verdana" pitchFamily="34" charset="0"/>
              </a:rPr>
            </a:br>
            <a:r>
              <a:rPr lang="cs-CZ" sz="4400" b="1" dirty="0" smtClean="0">
                <a:ea typeface="Verdana" pitchFamily="34" charset="0"/>
                <a:cs typeface="Verdana" pitchFamily="34" charset="0"/>
              </a:rPr>
              <a:t>2N</a:t>
            </a:r>
            <a:r>
              <a:rPr lang="cs-CZ" sz="4400" b="1" baseline="30000" dirty="0" smtClean="0">
                <a:ea typeface="Verdana" pitchFamily="34" charset="0"/>
                <a:cs typeface="Verdana" pitchFamily="34" charset="0"/>
              </a:rPr>
              <a:t>®</a:t>
            </a:r>
            <a:r>
              <a:rPr lang="cs-CZ" sz="4400" b="1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cs-CZ" sz="4400" b="1" dirty="0" err="1" smtClean="0">
                <a:ea typeface="Verdana" pitchFamily="34" charset="0"/>
                <a:cs typeface="Verdana" pitchFamily="34" charset="0"/>
              </a:rPr>
              <a:t>VoiceBlue</a:t>
            </a:r>
            <a:r>
              <a:rPr lang="cs-CZ" sz="4400" b="1" dirty="0" smtClean="0">
                <a:ea typeface="Verdana" pitchFamily="34" charset="0"/>
                <a:cs typeface="Verdana" pitchFamily="34" charset="0"/>
              </a:rPr>
              <a:t> MAX</a:t>
            </a:r>
          </a:p>
        </p:txBody>
      </p:sp>
      <p:sp>
        <p:nvSpPr>
          <p:cNvPr id="14339" name="Podnadpis 2"/>
          <p:cNvSpPr txBox="1">
            <a:spLocks/>
          </p:cNvSpPr>
          <p:nvPr/>
        </p:nvSpPr>
        <p:spPr bwMode="auto">
          <a:xfrm>
            <a:off x="1403350" y="4435475"/>
            <a:ext cx="532923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en-US" sz="2400"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928670"/>
            <a:ext cx="1357322" cy="81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SMS API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5" y="1844824"/>
            <a:ext cx="7632847" cy="4392488"/>
          </a:xfrm>
        </p:spPr>
        <p:txBody>
          <a:bodyPr/>
          <a:lstStyle/>
          <a:p>
            <a:r>
              <a:rPr lang="cs-CZ" dirty="0" smtClean="0"/>
              <a:t>AT příkazy brány (</a:t>
            </a:r>
            <a:r>
              <a:rPr lang="cs-CZ" dirty="0" err="1" smtClean="0"/>
              <a:t>telnet</a:t>
            </a:r>
            <a:r>
              <a:rPr lang="cs-CZ" dirty="0" smtClean="0"/>
              <a:t>)</a:t>
            </a:r>
          </a:p>
          <a:p>
            <a:r>
              <a:rPr lang="cs-CZ" dirty="0" smtClean="0"/>
              <a:t>AT příkazy modulů (</a:t>
            </a:r>
            <a:r>
              <a:rPr lang="cs-CZ" dirty="0" err="1" smtClean="0"/>
              <a:t>telnet</a:t>
            </a:r>
            <a:r>
              <a:rPr lang="cs-CZ" dirty="0" smtClean="0"/>
              <a:t>)</a:t>
            </a:r>
          </a:p>
          <a:p>
            <a:pPr lvl="1">
              <a:buNone/>
            </a:pPr>
            <a:r>
              <a:rPr lang="cs-CZ" dirty="0" smtClean="0"/>
              <a:t>– Obchází logiku brány, přes ovládané moduly nelze volat</a:t>
            </a:r>
          </a:p>
          <a:p>
            <a:pPr lvl="1"/>
            <a:r>
              <a:rPr lang="cs-CZ" dirty="0" smtClean="0"/>
              <a:t>Lze použít existující software třetích stran (SMS Server </a:t>
            </a:r>
            <a:r>
              <a:rPr lang="cs-CZ" dirty="0" err="1" smtClean="0"/>
              <a:t>Tool</a:t>
            </a:r>
            <a:r>
              <a:rPr lang="cs-CZ" dirty="0" smtClean="0"/>
              <a:t>) </a:t>
            </a:r>
          </a:p>
          <a:p>
            <a:r>
              <a:rPr lang="cs-CZ" dirty="0" smtClean="0"/>
              <a:t>EMAIL (POP3/SMTP) – Q3 2013</a:t>
            </a:r>
          </a:p>
          <a:p>
            <a:r>
              <a:rPr lang="cs-CZ" dirty="0" smtClean="0"/>
              <a:t>SMPP – Q3 2013</a:t>
            </a:r>
          </a:p>
          <a:p>
            <a:r>
              <a:rPr lang="cs-CZ" dirty="0" smtClean="0"/>
              <a:t>Rychlost dle sítě – 5 SMS/minutu/kanál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928670"/>
            <a:ext cx="1357322" cy="81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2N</a:t>
            </a:r>
            <a:r>
              <a:rPr lang="cs-CZ" baseline="30000" dirty="0" smtClean="0"/>
              <a:t>®</a:t>
            </a:r>
            <a:r>
              <a:rPr lang="cs-CZ" dirty="0" smtClean="0"/>
              <a:t> BRI brány</a:t>
            </a:r>
            <a:endParaRPr lang="en-US" dirty="0" smtClean="0"/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684213" y="1883965"/>
            <a:ext cx="6264051" cy="4353347"/>
          </a:xfrm>
        </p:spPr>
        <p:txBody>
          <a:bodyPr/>
          <a:lstStyle/>
          <a:p>
            <a:r>
              <a:rPr lang="cs-CZ" dirty="0" smtClean="0"/>
              <a:t>2N</a:t>
            </a:r>
            <a:r>
              <a:rPr lang="cs-CZ" baseline="30000" dirty="0" smtClean="0"/>
              <a:t>®</a:t>
            </a:r>
            <a:r>
              <a:rPr lang="cs-CZ" dirty="0" smtClean="0"/>
              <a:t> BRI Lite</a:t>
            </a:r>
          </a:p>
          <a:p>
            <a:pPr lvl="1"/>
            <a:r>
              <a:rPr lang="cs-CZ" dirty="0" smtClean="0"/>
              <a:t>Připojím NT nebo TE port</a:t>
            </a:r>
          </a:p>
          <a:p>
            <a:r>
              <a:rPr lang="cs-CZ" dirty="0" smtClean="0"/>
              <a:t>2N</a:t>
            </a:r>
            <a:r>
              <a:rPr lang="cs-CZ" baseline="30000" dirty="0" smtClean="0"/>
              <a:t>®</a:t>
            </a:r>
            <a:r>
              <a:rPr lang="cs-CZ" dirty="0" smtClean="0"/>
              <a:t> BRI Enterprise</a:t>
            </a:r>
          </a:p>
          <a:p>
            <a:pPr lvl="1"/>
            <a:r>
              <a:rPr lang="cs-CZ" dirty="0" smtClean="0"/>
              <a:t>Připojím NT a TE port současně (brána mezi PBX a PSTN)</a:t>
            </a:r>
          </a:p>
          <a:p>
            <a:r>
              <a:rPr lang="en-US" dirty="0" smtClean="0"/>
              <a:t>2</a:t>
            </a:r>
            <a:r>
              <a:rPr lang="cs-CZ" dirty="0" smtClean="0"/>
              <a:t>GSM nebo </a:t>
            </a:r>
            <a:r>
              <a:rPr lang="en-US" dirty="0" smtClean="0"/>
              <a:t>2 </a:t>
            </a:r>
            <a:r>
              <a:rPr lang="cs-CZ" dirty="0" smtClean="0"/>
              <a:t>GSM/UMTS verze</a:t>
            </a:r>
          </a:p>
          <a:p>
            <a:r>
              <a:rPr lang="cs-CZ" dirty="0" smtClean="0"/>
              <a:t>ISDN (BRI, DSS1)</a:t>
            </a:r>
            <a:endParaRPr lang="en-US" dirty="0" smtClean="0"/>
          </a:p>
          <a:p>
            <a:r>
              <a:rPr lang="en-US" dirty="0" smtClean="0"/>
              <a:t>VoIP (SIP</a:t>
            </a:r>
            <a:r>
              <a:rPr lang="cs-CZ" dirty="0" smtClean="0"/>
              <a:t>, licencováno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cs-CZ" dirty="0" smtClean="0"/>
              <a:t>Monitoring ISDN linky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643050"/>
            <a:ext cx="1995487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Obrázek 4" descr="LR_BRIE_WEB_Connectors.jpg"/>
          <p:cNvPicPr>
            <a:picLocks noChangeAspect="1"/>
          </p:cNvPicPr>
          <p:nvPr/>
        </p:nvPicPr>
        <p:blipFill>
          <a:blip r:embed="rId4" cstate="print"/>
          <a:srcRect l="11414" t="22661" r="7475" b="21472"/>
          <a:stretch>
            <a:fillRect/>
          </a:stretch>
        </p:blipFill>
        <p:spPr bwMode="auto">
          <a:xfrm>
            <a:off x="5795963" y="5000625"/>
            <a:ext cx="3022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785794"/>
            <a:ext cx="1357322" cy="81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2N</a:t>
            </a:r>
            <a:r>
              <a:rPr lang="cs-CZ" baseline="30000" dirty="0" smtClean="0"/>
              <a:t>®</a:t>
            </a:r>
            <a:r>
              <a:rPr lang="cs-CZ" dirty="0" smtClean="0"/>
              <a:t> BRI brány - LCR</a:t>
            </a:r>
            <a:endParaRPr lang="en-US" dirty="0" smtClean="0"/>
          </a:p>
        </p:txBody>
      </p:sp>
      <p:pic>
        <p:nvPicPr>
          <p:cNvPr id="18435" name="Obrázek 7" descr="cloud_pst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3357563"/>
            <a:ext cx="1557338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Obrázek 8" descr="cloud_voip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5084763"/>
            <a:ext cx="17287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Obrázek 9" descr="pbx_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03688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Obrázek 10" descr="oblacek_UMTS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87725" y="1452563"/>
            <a:ext cx="15700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Obrázek 6" descr="cloud_gsm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51325" y="1668463"/>
            <a:ext cx="16160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Šipka doprava 11"/>
          <p:cNvSpPr/>
          <p:nvPr/>
        </p:nvSpPr>
        <p:spPr>
          <a:xfrm>
            <a:off x="2484438" y="3752850"/>
            <a:ext cx="541337" cy="539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Šipka doprava 12"/>
          <p:cNvSpPr/>
          <p:nvPr/>
        </p:nvSpPr>
        <p:spPr>
          <a:xfrm>
            <a:off x="5940425" y="3752850"/>
            <a:ext cx="541338" cy="539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Šipka doprava 13"/>
          <p:cNvSpPr/>
          <p:nvPr/>
        </p:nvSpPr>
        <p:spPr>
          <a:xfrm rot="5400000">
            <a:off x="4139406" y="4976019"/>
            <a:ext cx="541338" cy="539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ovéPole 15"/>
          <p:cNvSpPr txBox="1"/>
          <p:nvPr/>
        </p:nvSpPr>
        <p:spPr>
          <a:xfrm>
            <a:off x="2411413" y="3429000"/>
            <a:ext cx="7064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000" b="1" dirty="0">
                <a:latin typeface="+mn-lt"/>
              </a:rPr>
              <a:t>ISDN</a:t>
            </a:r>
            <a:endParaRPr lang="en-US" sz="2000" b="1" dirty="0">
              <a:latin typeface="+mn-lt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493963" y="4324350"/>
            <a:ext cx="5413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000" b="1" dirty="0">
                <a:latin typeface="+mn-lt"/>
              </a:rPr>
              <a:t>BRI</a:t>
            </a:r>
            <a:endParaRPr lang="en-US" sz="2000" b="1" dirty="0">
              <a:latin typeface="+mn-lt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867400" y="3429000"/>
            <a:ext cx="7064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000" b="1" dirty="0">
                <a:latin typeface="+mn-lt"/>
              </a:rPr>
              <a:t>ISDN</a:t>
            </a:r>
            <a:endParaRPr lang="en-US" sz="2000" b="1" dirty="0">
              <a:latin typeface="+mn-lt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949950" y="4324350"/>
            <a:ext cx="5413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000" b="1" dirty="0">
                <a:latin typeface="+mn-lt"/>
              </a:rPr>
              <a:t>BRI</a:t>
            </a:r>
            <a:endParaRPr lang="en-US" sz="2000" b="1" dirty="0">
              <a:latin typeface="+mn-lt"/>
            </a:endParaRPr>
          </a:p>
        </p:txBody>
      </p:sp>
      <p:pic>
        <p:nvPicPr>
          <p:cNvPr id="18447" name="Obrázek 19" descr="LR_BRIE_Front.jpg"/>
          <p:cNvPicPr>
            <a:picLocks noChangeAspect="1"/>
          </p:cNvPicPr>
          <p:nvPr/>
        </p:nvPicPr>
        <p:blipFill>
          <a:blip r:embed="rId8" cstate="print"/>
          <a:srcRect l="20515" t="2806" r="26488" b="4294"/>
          <a:stretch>
            <a:fillRect/>
          </a:stretch>
        </p:blipFill>
        <p:spPr bwMode="auto">
          <a:xfrm>
            <a:off x="3635375" y="2997200"/>
            <a:ext cx="165735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Šipka doprava 14"/>
          <p:cNvSpPr/>
          <p:nvPr/>
        </p:nvSpPr>
        <p:spPr>
          <a:xfrm rot="16200000">
            <a:off x="4139406" y="2709069"/>
            <a:ext cx="541338" cy="539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44" y="785794"/>
            <a:ext cx="1357322" cy="81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2428860" y="285728"/>
            <a:ext cx="5616575" cy="1439863"/>
          </a:xfrm>
        </p:spPr>
        <p:txBody>
          <a:bodyPr/>
          <a:lstStyle/>
          <a:p>
            <a:r>
              <a:rPr lang="cs-CZ" dirty="0" smtClean="0"/>
              <a:t>2N</a:t>
            </a:r>
            <a:r>
              <a:rPr lang="cs-CZ" baseline="30000" dirty="0" smtClean="0"/>
              <a:t>®</a:t>
            </a:r>
            <a:r>
              <a:rPr lang="cs-CZ" dirty="0" smtClean="0"/>
              <a:t> BRI brány - záloha</a:t>
            </a:r>
            <a:endParaRPr lang="en-US" dirty="0" smtClean="0"/>
          </a:p>
        </p:txBody>
      </p:sp>
      <p:pic>
        <p:nvPicPr>
          <p:cNvPr id="10243" name="Obrázek 8" descr="cloud_voi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5084763"/>
            <a:ext cx="17287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Obrázek 9" descr="pbx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03688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Obrázek 10" descr="oblacek_UMTS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7725" y="1452563"/>
            <a:ext cx="15700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Obrázek 6" descr="cloud_gsm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51325" y="1668463"/>
            <a:ext cx="16160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Šipka doprava 11"/>
          <p:cNvSpPr/>
          <p:nvPr/>
        </p:nvSpPr>
        <p:spPr>
          <a:xfrm>
            <a:off x="2484438" y="3752850"/>
            <a:ext cx="541337" cy="539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Šipka doprava 13"/>
          <p:cNvSpPr/>
          <p:nvPr/>
        </p:nvSpPr>
        <p:spPr>
          <a:xfrm rot="5400000">
            <a:off x="4139406" y="4976019"/>
            <a:ext cx="541338" cy="539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ovéPole 15"/>
          <p:cNvSpPr txBox="1"/>
          <p:nvPr/>
        </p:nvSpPr>
        <p:spPr>
          <a:xfrm>
            <a:off x="5940425" y="3933825"/>
            <a:ext cx="2952750" cy="14711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dirty="0" smtClean="0">
                <a:latin typeface="+mn-lt"/>
              </a:rPr>
              <a:t>Pokud vypadne spojení, hovory jsou směrovány do </a:t>
            </a:r>
            <a:r>
              <a:rPr lang="en-US" sz="2800" dirty="0" smtClean="0">
                <a:latin typeface="+mn-lt"/>
              </a:rPr>
              <a:t>GSM/UMTS</a:t>
            </a:r>
            <a:endParaRPr lang="en-US" sz="2800" dirty="0">
              <a:latin typeface="+mn-lt"/>
            </a:endParaRPr>
          </a:p>
        </p:txBody>
      </p:sp>
      <p:sp>
        <p:nvSpPr>
          <p:cNvPr id="17" name="Symbol „Zákaz“ 16"/>
          <p:cNvSpPr/>
          <p:nvPr/>
        </p:nvSpPr>
        <p:spPr>
          <a:xfrm>
            <a:off x="4140200" y="4941888"/>
            <a:ext cx="503238" cy="503237"/>
          </a:xfrm>
          <a:prstGeom prst="noSmoking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940425" y="1916113"/>
            <a:ext cx="2952750" cy="7817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+mn-lt"/>
              </a:rPr>
              <a:t>BRI </a:t>
            </a:r>
            <a:r>
              <a:rPr lang="cs-CZ" sz="2800" dirty="0" smtClean="0">
                <a:latin typeface="+mn-lt"/>
              </a:rPr>
              <a:t>brány spojují hovory přes </a:t>
            </a:r>
            <a:r>
              <a:rPr lang="cs-CZ" sz="2800" dirty="0" err="1" smtClean="0">
                <a:latin typeface="+mn-lt"/>
              </a:rPr>
              <a:t>VoIP</a:t>
            </a:r>
            <a:endParaRPr lang="en-US" sz="2800" dirty="0">
              <a:latin typeface="+mn-lt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411413" y="3429000"/>
            <a:ext cx="7064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000" b="1" dirty="0">
                <a:latin typeface="+mn-lt"/>
              </a:rPr>
              <a:t>ISDN</a:t>
            </a:r>
            <a:endParaRPr lang="en-US" sz="2000" b="1" dirty="0">
              <a:latin typeface="+mn-lt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555776" y="4365104"/>
            <a:ext cx="5413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000" b="1" dirty="0">
                <a:latin typeface="+mn-lt"/>
              </a:rPr>
              <a:t>BRI</a:t>
            </a:r>
            <a:endParaRPr lang="en-US" sz="2000" b="1" dirty="0">
              <a:latin typeface="+mn-lt"/>
            </a:endParaRPr>
          </a:p>
        </p:txBody>
      </p:sp>
      <p:pic>
        <p:nvPicPr>
          <p:cNvPr id="10254" name="Obrázek 19" descr="LR_BRIE_Front.jpg"/>
          <p:cNvPicPr>
            <a:picLocks noChangeAspect="1"/>
          </p:cNvPicPr>
          <p:nvPr/>
        </p:nvPicPr>
        <p:blipFill>
          <a:blip r:embed="rId7" cstate="print"/>
          <a:srcRect l="20515" t="2806" r="26488" b="4294"/>
          <a:stretch>
            <a:fillRect/>
          </a:stretch>
        </p:blipFill>
        <p:spPr bwMode="auto">
          <a:xfrm>
            <a:off x="3635375" y="2997200"/>
            <a:ext cx="165735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Šipka doprava 14"/>
          <p:cNvSpPr/>
          <p:nvPr/>
        </p:nvSpPr>
        <p:spPr>
          <a:xfrm rot="16200000">
            <a:off x="4139406" y="2709069"/>
            <a:ext cx="541338" cy="539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00958" y="714356"/>
            <a:ext cx="1357322" cy="81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2N</a:t>
            </a:r>
            <a:r>
              <a:rPr lang="cs-CZ" baseline="30000" dirty="0" smtClean="0"/>
              <a:t>®</a:t>
            </a:r>
            <a:r>
              <a:rPr lang="cs-CZ" dirty="0" smtClean="0"/>
              <a:t> BRI brány - </a:t>
            </a:r>
            <a:r>
              <a:rPr lang="en-US" dirty="0" smtClean="0"/>
              <a:t>ME</a:t>
            </a:r>
          </a:p>
        </p:txBody>
      </p:sp>
      <p:pic>
        <p:nvPicPr>
          <p:cNvPr id="19459" name="Obrázek 8" descr="cloud_voi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129213"/>
            <a:ext cx="17287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Obrázek 9" descr="pbx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03688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Obrázek 10" descr="oblacek_UMTS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7725" y="1452563"/>
            <a:ext cx="15700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Obrázek 6" descr="cloud_gsm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51325" y="1668463"/>
            <a:ext cx="16160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Šipka doprava 11"/>
          <p:cNvSpPr/>
          <p:nvPr/>
        </p:nvSpPr>
        <p:spPr>
          <a:xfrm rot="10800000">
            <a:off x="2484438" y="3752850"/>
            <a:ext cx="541337" cy="539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Šipka doprava 13"/>
          <p:cNvSpPr/>
          <p:nvPr/>
        </p:nvSpPr>
        <p:spPr>
          <a:xfrm rot="16200000">
            <a:off x="4139406" y="4976019"/>
            <a:ext cx="541338" cy="539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ovéPole 15"/>
          <p:cNvSpPr txBox="1"/>
          <p:nvPr/>
        </p:nvSpPr>
        <p:spPr>
          <a:xfrm>
            <a:off x="5940425" y="3933825"/>
            <a:ext cx="2952750" cy="14711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dirty="0" smtClean="0">
                <a:latin typeface="+mn-lt"/>
              </a:rPr>
              <a:t>Hovor je směrován na stolní a mobilní telefon</a:t>
            </a:r>
            <a:endParaRPr lang="en-US" sz="2800" dirty="0">
              <a:latin typeface="+mn-lt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940425" y="1916113"/>
            <a:ext cx="2952750" cy="14711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+mn-lt"/>
              </a:rPr>
              <a:t>BRI </a:t>
            </a:r>
            <a:r>
              <a:rPr lang="cs-CZ" sz="2800" dirty="0" smtClean="0">
                <a:latin typeface="+mn-lt"/>
              </a:rPr>
              <a:t>brány poskytují</a:t>
            </a:r>
            <a:r>
              <a:rPr lang="en-US" sz="2800" dirty="0" smtClean="0">
                <a:latin typeface="+mn-lt"/>
              </a:rPr>
              <a:t> 2N</a:t>
            </a:r>
            <a:r>
              <a:rPr lang="en-US" sz="2800" baseline="30000" dirty="0">
                <a:latin typeface="+mn-lt"/>
              </a:rPr>
              <a:t>®</a:t>
            </a:r>
            <a:r>
              <a:rPr lang="en-US" sz="2800" dirty="0">
                <a:latin typeface="+mn-lt"/>
              </a:rPr>
              <a:t> Mobility Extension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411413" y="3429000"/>
            <a:ext cx="7064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000" b="1" dirty="0">
                <a:latin typeface="+mn-lt"/>
              </a:rPr>
              <a:t>ISDN</a:t>
            </a:r>
            <a:endParaRPr lang="en-US" sz="2000" b="1" dirty="0">
              <a:latin typeface="+mn-lt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483768" y="4293096"/>
            <a:ext cx="5413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000" b="1" dirty="0">
                <a:latin typeface="+mn-lt"/>
              </a:rPr>
              <a:t>BRI</a:t>
            </a:r>
            <a:endParaRPr lang="en-US" sz="2000" b="1" dirty="0">
              <a:latin typeface="+mn-lt"/>
            </a:endParaRPr>
          </a:p>
        </p:txBody>
      </p:sp>
      <p:pic>
        <p:nvPicPr>
          <p:cNvPr id="19469" name="Obrázek 18" descr="LR_BRIE_Front.jpg"/>
          <p:cNvPicPr>
            <a:picLocks noChangeAspect="1"/>
          </p:cNvPicPr>
          <p:nvPr/>
        </p:nvPicPr>
        <p:blipFill>
          <a:blip r:embed="rId7" cstate="print"/>
          <a:srcRect l="20515" t="2806" r="26488" b="4294"/>
          <a:stretch>
            <a:fillRect/>
          </a:stretch>
        </p:blipFill>
        <p:spPr bwMode="auto">
          <a:xfrm>
            <a:off x="3635375" y="2997200"/>
            <a:ext cx="165735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Šipka doprava 14"/>
          <p:cNvSpPr/>
          <p:nvPr/>
        </p:nvSpPr>
        <p:spPr>
          <a:xfrm rot="16200000">
            <a:off x="4139406" y="2709069"/>
            <a:ext cx="541338" cy="539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714356"/>
            <a:ext cx="1357322" cy="81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2N</a:t>
            </a:r>
            <a:r>
              <a:rPr lang="cs-CZ" baseline="30000" smtClean="0"/>
              <a:t>®</a:t>
            </a:r>
            <a:r>
              <a:rPr lang="cs-CZ" smtClean="0"/>
              <a:t> </a:t>
            </a:r>
            <a:r>
              <a:rPr lang="en-US" smtClean="0"/>
              <a:t>VoiceBlue MAX</a:t>
            </a:r>
            <a:r>
              <a:rPr lang="cs-CZ" smtClean="0"/>
              <a:t> </a:t>
            </a:r>
            <a:endParaRPr lang="en-US" smtClean="0"/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755650" y="2133600"/>
            <a:ext cx="8064500" cy="3632200"/>
          </a:xfrm>
        </p:spPr>
        <p:txBody>
          <a:bodyPr/>
          <a:lstStyle/>
          <a:p>
            <a:r>
              <a:rPr lang="en-US" dirty="0" smtClean="0"/>
              <a:t>4 FXS port</a:t>
            </a:r>
            <a:r>
              <a:rPr lang="cs-CZ" dirty="0" smtClean="0"/>
              <a:t>y porty pro připojení ústředny nebo telefonů</a:t>
            </a:r>
            <a:endParaRPr lang="en-US" dirty="0" smtClean="0"/>
          </a:p>
          <a:p>
            <a:r>
              <a:rPr lang="en-US" dirty="0" smtClean="0"/>
              <a:t>4 GSM </a:t>
            </a:r>
            <a:r>
              <a:rPr lang="cs-CZ" dirty="0" smtClean="0"/>
              <a:t>nebo</a:t>
            </a:r>
            <a:r>
              <a:rPr lang="en-US" dirty="0" smtClean="0"/>
              <a:t> </a:t>
            </a:r>
            <a:r>
              <a:rPr lang="cs-CZ" dirty="0" smtClean="0"/>
              <a:t>4 </a:t>
            </a:r>
            <a:r>
              <a:rPr lang="en-US" dirty="0" smtClean="0"/>
              <a:t>GSM/UMTS</a:t>
            </a:r>
          </a:p>
          <a:p>
            <a:r>
              <a:rPr lang="en-US" dirty="0" smtClean="0"/>
              <a:t>1 Ethernet port</a:t>
            </a:r>
            <a:r>
              <a:rPr lang="cs-CZ" dirty="0" smtClean="0"/>
              <a:t> (</a:t>
            </a:r>
            <a:r>
              <a:rPr lang="cs-CZ" dirty="0" err="1" smtClean="0"/>
              <a:t>VoIP</a:t>
            </a:r>
            <a:r>
              <a:rPr lang="cs-CZ" dirty="0" smtClean="0"/>
              <a:t>, Nastavení, SMS)</a:t>
            </a:r>
            <a:endParaRPr lang="en-US" dirty="0" smtClean="0"/>
          </a:p>
          <a:p>
            <a:r>
              <a:rPr lang="cs-CZ" dirty="0" smtClean="0"/>
              <a:t>Instalace do racku (1U), 1 anténa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5364" name="Obrázek 4" descr="LR_VBM_FrontPanel.jpg"/>
          <p:cNvPicPr>
            <a:picLocks noChangeAspect="1"/>
          </p:cNvPicPr>
          <p:nvPr/>
        </p:nvPicPr>
        <p:blipFill>
          <a:blip r:embed="rId3" cstate="print"/>
          <a:srcRect l="12122" t="27341" r="12122" b="36205"/>
          <a:stretch>
            <a:fillRect/>
          </a:stretch>
        </p:blipFill>
        <p:spPr bwMode="auto">
          <a:xfrm>
            <a:off x="2268538" y="4581525"/>
            <a:ext cx="63039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714356"/>
            <a:ext cx="1357322" cy="81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2428860" y="285728"/>
            <a:ext cx="5616575" cy="1439863"/>
          </a:xfrm>
        </p:spPr>
        <p:txBody>
          <a:bodyPr/>
          <a:lstStyle/>
          <a:p>
            <a:r>
              <a:rPr lang="cs-CZ" dirty="0" smtClean="0"/>
              <a:t>2N</a:t>
            </a:r>
            <a:r>
              <a:rPr lang="cs-CZ" baseline="30000" dirty="0" smtClean="0"/>
              <a:t>®</a:t>
            </a:r>
            <a:r>
              <a:rPr lang="cs-CZ" dirty="0" smtClean="0"/>
              <a:t> </a:t>
            </a:r>
            <a:r>
              <a:rPr lang="en-US" dirty="0" err="1" smtClean="0"/>
              <a:t>VoiceBlue</a:t>
            </a:r>
            <a:r>
              <a:rPr lang="en-US" dirty="0" smtClean="0"/>
              <a:t> MAX</a:t>
            </a:r>
            <a:r>
              <a:rPr lang="cs-CZ" dirty="0" smtClean="0"/>
              <a:t> LCR</a:t>
            </a:r>
            <a:endParaRPr lang="en-US" dirty="0" smtClean="0"/>
          </a:p>
        </p:txBody>
      </p:sp>
      <p:pic>
        <p:nvPicPr>
          <p:cNvPr id="16387" name="Obrázek 8" descr="cloud_voi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5129213"/>
            <a:ext cx="17287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Obrázek 9" descr="pbx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303688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Obrázek 10" descr="oblacek_UMTS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7950" y="1452563"/>
            <a:ext cx="15700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Obrázek 6" descr="cloud_gsm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1550" y="1668463"/>
            <a:ext cx="16160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Šipka doprava 11"/>
          <p:cNvSpPr/>
          <p:nvPr/>
        </p:nvSpPr>
        <p:spPr>
          <a:xfrm>
            <a:off x="3530887" y="3752850"/>
            <a:ext cx="541337" cy="539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Šipka doprava 13"/>
          <p:cNvSpPr/>
          <p:nvPr/>
        </p:nvSpPr>
        <p:spPr>
          <a:xfrm rot="5400000">
            <a:off x="5939631" y="4976019"/>
            <a:ext cx="541338" cy="539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Šipka doprava 14"/>
          <p:cNvSpPr/>
          <p:nvPr/>
        </p:nvSpPr>
        <p:spPr>
          <a:xfrm rot="16200000">
            <a:off x="5939631" y="2709069"/>
            <a:ext cx="541338" cy="539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ovéPole 9"/>
          <p:cNvSpPr txBox="1"/>
          <p:nvPr/>
        </p:nvSpPr>
        <p:spPr>
          <a:xfrm>
            <a:off x="2843808" y="3284984"/>
            <a:ext cx="17394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000" b="1" dirty="0">
                <a:latin typeface="+mn-lt"/>
              </a:rPr>
              <a:t>4 </a:t>
            </a:r>
            <a:r>
              <a:rPr lang="cs-CZ" sz="2000" b="1" dirty="0" smtClean="0">
                <a:latin typeface="+mn-lt"/>
              </a:rPr>
              <a:t>analogové</a:t>
            </a:r>
            <a:endParaRPr lang="cs-CZ" sz="2000" b="1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419872" y="4293096"/>
            <a:ext cx="76815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latin typeface="+mn-lt"/>
              </a:rPr>
              <a:t>linky</a:t>
            </a:r>
            <a:endParaRPr lang="en-US" sz="2000" b="1" dirty="0">
              <a:latin typeface="+mn-lt"/>
            </a:endParaRPr>
          </a:p>
        </p:txBody>
      </p:sp>
      <p:pic>
        <p:nvPicPr>
          <p:cNvPr id="16396" name="Obrázek 12" descr="LR_VBM_FrontPanel.jpg"/>
          <p:cNvPicPr>
            <a:picLocks noChangeAspect="1"/>
          </p:cNvPicPr>
          <p:nvPr/>
        </p:nvPicPr>
        <p:blipFill>
          <a:blip r:embed="rId7" cstate="print"/>
          <a:srcRect l="12122" t="27341" r="12122" b="36205"/>
          <a:stretch>
            <a:fillRect/>
          </a:stretch>
        </p:blipFill>
        <p:spPr bwMode="auto">
          <a:xfrm>
            <a:off x="4500563" y="3429000"/>
            <a:ext cx="36004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20" y="857232"/>
            <a:ext cx="1357322" cy="81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2500298" y="642918"/>
            <a:ext cx="5286412" cy="1008063"/>
          </a:xfrm>
        </p:spPr>
        <p:txBody>
          <a:bodyPr/>
          <a:lstStyle/>
          <a:p>
            <a:r>
              <a:rPr lang="cs-CZ" dirty="0" smtClean="0"/>
              <a:t>2N</a:t>
            </a:r>
            <a:r>
              <a:rPr lang="cs-CZ" baseline="30000" dirty="0" smtClean="0"/>
              <a:t>®</a:t>
            </a:r>
            <a:r>
              <a:rPr lang="cs-CZ" dirty="0" smtClean="0"/>
              <a:t> </a:t>
            </a:r>
            <a:r>
              <a:rPr lang="en-US" dirty="0" smtClean="0"/>
              <a:t>Voice</a:t>
            </a:r>
            <a:r>
              <a:rPr lang="cs-CZ" dirty="0" smtClean="0"/>
              <a:t>B</a:t>
            </a:r>
            <a:r>
              <a:rPr lang="en-US" dirty="0" err="1" smtClean="0"/>
              <a:t>lue</a:t>
            </a:r>
            <a:r>
              <a:rPr lang="en-US" dirty="0" smtClean="0"/>
              <a:t> MAX</a:t>
            </a:r>
            <a:r>
              <a:rPr lang="cs-CZ" dirty="0" smtClean="0"/>
              <a:t> záloha</a:t>
            </a:r>
            <a:endParaRPr lang="en-US" dirty="0" smtClean="0"/>
          </a:p>
        </p:txBody>
      </p:sp>
      <p:pic>
        <p:nvPicPr>
          <p:cNvPr id="17411" name="Obrázek 8" descr="cloud_voi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5084763"/>
            <a:ext cx="17287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Obrázek 9" descr="pbx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03688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Obrázek 10" descr="oblacek_UMTS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7725" y="1452563"/>
            <a:ext cx="15700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Obrázek 6" descr="cloud_gsm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51325" y="1668463"/>
            <a:ext cx="16160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Šipka doprava 11"/>
          <p:cNvSpPr/>
          <p:nvPr/>
        </p:nvSpPr>
        <p:spPr>
          <a:xfrm>
            <a:off x="2484438" y="3752850"/>
            <a:ext cx="541337" cy="539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Šipka doprava 13"/>
          <p:cNvSpPr/>
          <p:nvPr/>
        </p:nvSpPr>
        <p:spPr>
          <a:xfrm rot="5400000">
            <a:off x="4139406" y="4976019"/>
            <a:ext cx="541338" cy="539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Šipka doprava 14"/>
          <p:cNvSpPr/>
          <p:nvPr/>
        </p:nvSpPr>
        <p:spPr>
          <a:xfrm rot="16200000">
            <a:off x="4139406" y="2709069"/>
            <a:ext cx="541338" cy="539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ovéPole 15"/>
          <p:cNvSpPr txBox="1"/>
          <p:nvPr/>
        </p:nvSpPr>
        <p:spPr>
          <a:xfrm>
            <a:off x="5940425" y="3933825"/>
            <a:ext cx="2952750" cy="14711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dirty="0"/>
              <a:t>Pokud vypadne spojení, hovory jsou směrovány do </a:t>
            </a:r>
            <a:r>
              <a:rPr lang="en-US" sz="2800" dirty="0"/>
              <a:t>GSM/UMTS</a:t>
            </a:r>
          </a:p>
        </p:txBody>
      </p:sp>
      <p:sp>
        <p:nvSpPr>
          <p:cNvPr id="17" name="Symbol „Zákaz“ 16"/>
          <p:cNvSpPr/>
          <p:nvPr/>
        </p:nvSpPr>
        <p:spPr>
          <a:xfrm>
            <a:off x="4140200" y="4941888"/>
            <a:ext cx="503238" cy="503237"/>
          </a:xfrm>
          <a:prstGeom prst="noSmoking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940425" y="1916113"/>
            <a:ext cx="2952750" cy="1126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latin typeface="+mn-lt"/>
              </a:rPr>
              <a:t>VoiceBlue</a:t>
            </a:r>
            <a:r>
              <a:rPr lang="en-US" sz="2800" dirty="0">
                <a:latin typeface="+mn-lt"/>
              </a:rPr>
              <a:t> MAX </a:t>
            </a:r>
            <a:r>
              <a:rPr lang="cs-CZ" sz="2800" dirty="0" smtClean="0">
                <a:latin typeface="+mn-lt"/>
              </a:rPr>
              <a:t>spojuje hovory přes </a:t>
            </a:r>
            <a:r>
              <a:rPr lang="cs-CZ" sz="2800" dirty="0" err="1" smtClean="0">
                <a:latin typeface="+mn-lt"/>
              </a:rPr>
              <a:t>VoIP</a:t>
            </a:r>
            <a:endParaRPr lang="en-US" sz="2800" dirty="0">
              <a:latin typeface="+mn-lt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930115" y="3284984"/>
            <a:ext cx="166744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000" b="1" dirty="0">
                <a:latin typeface="+mn-lt"/>
              </a:rPr>
              <a:t>4 </a:t>
            </a:r>
            <a:r>
              <a:rPr lang="cs-CZ" sz="2000" b="1" dirty="0" smtClean="0">
                <a:latin typeface="+mn-lt"/>
              </a:rPr>
              <a:t>analogové</a:t>
            </a:r>
            <a:endParaRPr lang="cs-CZ" sz="2000" b="1" dirty="0">
              <a:latin typeface="+mn-lt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380552" y="4458598"/>
            <a:ext cx="76816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000" b="1" dirty="0" smtClean="0">
                <a:latin typeface="+mn-lt"/>
              </a:rPr>
              <a:t>linky</a:t>
            </a:r>
            <a:endParaRPr lang="en-US" sz="2000" b="1" dirty="0">
              <a:latin typeface="+mn-lt"/>
            </a:endParaRPr>
          </a:p>
        </p:txBody>
      </p:sp>
      <p:pic>
        <p:nvPicPr>
          <p:cNvPr id="17423" name="Obrázek 20" descr="LR_VBM_FrontPanel.jpg"/>
          <p:cNvPicPr>
            <a:picLocks noChangeAspect="1"/>
          </p:cNvPicPr>
          <p:nvPr/>
        </p:nvPicPr>
        <p:blipFill>
          <a:blip r:embed="rId7" cstate="print"/>
          <a:srcRect l="12122" t="27341" r="12122" b="36205"/>
          <a:stretch>
            <a:fillRect/>
          </a:stretch>
        </p:blipFill>
        <p:spPr bwMode="auto">
          <a:xfrm>
            <a:off x="3203575" y="3573463"/>
            <a:ext cx="27003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5206" y="714356"/>
            <a:ext cx="1357322" cy="81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2285984" y="357166"/>
            <a:ext cx="5616575" cy="1439863"/>
          </a:xfrm>
        </p:spPr>
        <p:txBody>
          <a:bodyPr/>
          <a:lstStyle/>
          <a:p>
            <a:r>
              <a:rPr lang="cs-CZ" dirty="0" smtClean="0"/>
              <a:t>Společné vlastnosti bran</a:t>
            </a:r>
            <a:endParaRPr lang="en-US" dirty="0" smtClean="0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755650" y="1989138"/>
            <a:ext cx="7704138" cy="3992562"/>
          </a:xfrm>
        </p:spPr>
        <p:txBody>
          <a:bodyPr/>
          <a:lstStyle/>
          <a:p>
            <a:r>
              <a:rPr lang="en-US" dirty="0" smtClean="0"/>
              <a:t>VoIP</a:t>
            </a:r>
            <a:r>
              <a:rPr lang="cs-CZ" dirty="0" smtClean="0"/>
              <a:t>:</a:t>
            </a:r>
            <a:r>
              <a:rPr lang="en-US" dirty="0" smtClean="0"/>
              <a:t> SIP</a:t>
            </a:r>
            <a:r>
              <a:rPr lang="cs-CZ" dirty="0" smtClean="0"/>
              <a:t> (</a:t>
            </a:r>
            <a:r>
              <a:rPr lang="en-US" dirty="0" smtClean="0"/>
              <a:t>TCP</a:t>
            </a:r>
            <a:r>
              <a:rPr lang="cs-CZ" dirty="0" smtClean="0"/>
              <a:t>,</a:t>
            </a:r>
            <a:r>
              <a:rPr lang="en-US" dirty="0" smtClean="0"/>
              <a:t>UDP</a:t>
            </a:r>
            <a:r>
              <a:rPr lang="cs-CZ" dirty="0" smtClean="0"/>
              <a:t>), G711u/a, G729ab</a:t>
            </a:r>
            <a:endParaRPr lang="en-US" dirty="0" smtClean="0"/>
          </a:p>
          <a:p>
            <a:r>
              <a:rPr lang="cs-CZ" dirty="0" smtClean="0"/>
              <a:t>Nastavení a</a:t>
            </a:r>
            <a:r>
              <a:rPr lang="en-US" dirty="0" smtClean="0"/>
              <a:t> SMS</a:t>
            </a:r>
            <a:r>
              <a:rPr lang="cs-CZ" dirty="0" smtClean="0"/>
              <a:t> přes Web</a:t>
            </a:r>
          </a:p>
          <a:p>
            <a:r>
              <a:rPr lang="en-US" dirty="0" err="1" smtClean="0"/>
              <a:t>CallBack</a:t>
            </a:r>
            <a:endParaRPr lang="en-US" dirty="0" smtClean="0"/>
          </a:p>
          <a:p>
            <a:r>
              <a:rPr lang="en-US" dirty="0" smtClean="0"/>
              <a:t>Mobility Extension</a:t>
            </a:r>
          </a:p>
          <a:p>
            <a:r>
              <a:rPr lang="cs-CZ" dirty="0" smtClean="0"/>
              <a:t>Pokročilé</a:t>
            </a:r>
            <a:r>
              <a:rPr lang="en-US" dirty="0" smtClean="0"/>
              <a:t> LCR</a:t>
            </a:r>
          </a:p>
          <a:p>
            <a:pPr lvl="1"/>
            <a:r>
              <a:rPr lang="cs-CZ" dirty="0" smtClean="0"/>
              <a:t>Časové limity</a:t>
            </a:r>
            <a:endParaRPr lang="en-US" dirty="0" smtClean="0"/>
          </a:p>
          <a:p>
            <a:pPr lvl="1"/>
            <a:r>
              <a:rPr lang="cs-CZ" dirty="0" smtClean="0"/>
              <a:t>Denní/měsíční</a:t>
            </a:r>
            <a:r>
              <a:rPr lang="en-US" dirty="0" smtClean="0"/>
              <a:t> limit</a:t>
            </a:r>
            <a:r>
              <a:rPr lang="cs-CZ" dirty="0" smtClean="0"/>
              <a:t>y</a:t>
            </a:r>
            <a:endParaRPr lang="en-US" dirty="0" smtClean="0"/>
          </a:p>
          <a:p>
            <a:pPr lvl="1"/>
            <a:r>
              <a:rPr lang="cs-CZ" dirty="0" smtClean="0"/>
              <a:t>Balíčky volných minut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23556" name="Obrázek 4" descr="LR_VBN_FrontPanel.jpg"/>
          <p:cNvPicPr>
            <a:picLocks noChangeAspect="1"/>
          </p:cNvPicPr>
          <p:nvPr/>
        </p:nvPicPr>
        <p:blipFill>
          <a:blip r:embed="rId3" cstate="print"/>
          <a:srcRect l="12610" t="28958" r="11700" b="33107"/>
          <a:stretch>
            <a:fillRect/>
          </a:stretch>
        </p:blipFill>
        <p:spPr bwMode="auto">
          <a:xfrm>
            <a:off x="5003800" y="3141663"/>
            <a:ext cx="345598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Obrázek 4" descr="LR_VBM_FrontPanel.jpg"/>
          <p:cNvPicPr>
            <a:picLocks noChangeAspect="1"/>
          </p:cNvPicPr>
          <p:nvPr/>
        </p:nvPicPr>
        <p:blipFill>
          <a:blip r:embed="rId4" cstate="print"/>
          <a:srcRect l="12122" t="27341" r="12122" b="36205"/>
          <a:stretch>
            <a:fillRect/>
          </a:stretch>
        </p:blipFill>
        <p:spPr bwMode="auto">
          <a:xfrm>
            <a:off x="5003800" y="4076700"/>
            <a:ext cx="3455988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Obrázek 5" descr="LR_BRIE_WEB_Connectors.jpg"/>
          <p:cNvPicPr>
            <a:picLocks noChangeAspect="1"/>
          </p:cNvPicPr>
          <p:nvPr/>
        </p:nvPicPr>
        <p:blipFill>
          <a:blip r:embed="rId5" cstate="print"/>
          <a:srcRect l="11414" t="22661" r="7475" b="21472"/>
          <a:stretch>
            <a:fillRect/>
          </a:stretch>
        </p:blipFill>
        <p:spPr bwMode="auto">
          <a:xfrm>
            <a:off x="5580063" y="5237163"/>
            <a:ext cx="24479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857232"/>
            <a:ext cx="1357322" cy="81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">
  <a:themeElements>
    <a:clrScheme name="star-g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r-gate">
      <a:majorFont>
        <a:latin typeface="Univers CE 57 Condensed"/>
        <a:ea typeface=""/>
        <a:cs typeface=""/>
      </a:majorFont>
      <a:minorFont>
        <a:latin typeface="Univers CE 57 Condense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CE 57 Condensed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CE 57 Condensed" pitchFamily="82" charset="0"/>
          </a:defRPr>
        </a:defPPr>
      </a:lstStyle>
    </a:lnDef>
  </a:objectDefaults>
  <a:extraClrSchemeLst>
    <a:extraClrScheme>
      <a:clrScheme name="star-g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-g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-g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-g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-g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-g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-g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-g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-g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-g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-g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-g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373</TotalTime>
  <Words>430</Words>
  <Application>Microsoft Office PowerPoint</Application>
  <PresentationFormat>Prezentácia na obrazovke (4:3)</PresentationFormat>
  <Paragraphs>80</Paragraphs>
  <Slides>10</Slides>
  <Notes>8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Verdana</vt:lpstr>
      <vt:lpstr>Univers CE 57 Condensed</vt:lpstr>
      <vt:lpstr>Wingdings</vt:lpstr>
      <vt:lpstr>PowerPoint</vt:lpstr>
      <vt:lpstr>2N® BRI brány 2N® VoiceBlue MAX</vt:lpstr>
      <vt:lpstr>2N® BRI brány</vt:lpstr>
      <vt:lpstr>2N® BRI brány - LCR</vt:lpstr>
      <vt:lpstr>2N® BRI brány - záloha</vt:lpstr>
      <vt:lpstr>2N® BRI brány - ME</vt:lpstr>
      <vt:lpstr>2N® VoiceBlue MAX </vt:lpstr>
      <vt:lpstr>2N® VoiceBlue MAX LCR</vt:lpstr>
      <vt:lpstr>2N® VoiceBlue MAX záloha</vt:lpstr>
      <vt:lpstr>Společné vlastnosti bran</vt:lpstr>
      <vt:lpstr>SMS API</vt:lpstr>
    </vt:vector>
  </TitlesOfParts>
  <Company>2N TELEKOMUNIKACE a.s.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Králová Michaela, Mgr.</dc:creator>
  <cp:lastModifiedBy>Siffer Miroslav</cp:lastModifiedBy>
  <cp:revision>54</cp:revision>
  <dcterms:created xsi:type="dcterms:W3CDTF">2008-02-20T15:18:54Z</dcterms:created>
  <dcterms:modified xsi:type="dcterms:W3CDTF">2013-05-15T08:20:17Z</dcterms:modified>
</cp:coreProperties>
</file>