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307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29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5F8123"/>
    <a:srgbClr val="49631B"/>
    <a:srgbClr val="7FAB2F"/>
    <a:srgbClr val="6CA62C"/>
    <a:srgbClr val="D56509"/>
    <a:srgbClr val="1A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02" autoAdjust="0"/>
    <p:restoredTop sz="93303" autoAdjust="0"/>
  </p:normalViewPr>
  <p:slideViewPr>
    <p:cSldViewPr>
      <p:cViewPr>
        <p:scale>
          <a:sx n="90" d="100"/>
          <a:sy n="90" d="100"/>
        </p:scale>
        <p:origin x="-242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0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01A9-EAD1-4300-8315-438A2755C8FE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FB28-ADF2-44E7-BBF2-F16FE85B43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E3CB-8917-494F-B5F3-FEDF6DBA55D2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3BCE-8103-485B-8815-E71BAEA29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</p:txBody>
      </p:sp>
      <p:sp>
        <p:nvSpPr>
          <p:cNvPr id="7" name="Zástupný symbol päty 16"/>
          <p:cNvSpPr txBox="1">
            <a:spLocks/>
          </p:cNvSpPr>
          <p:nvPr userDrawn="1"/>
        </p:nvSpPr>
        <p:spPr>
          <a:xfrm>
            <a:off x="602341" y="6429396"/>
            <a:ext cx="7970187" cy="291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spol. s r.o.,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Selčianska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cesta 75,  976 11 Selce   -   Tel.:  +421 48 412 5531,  Fax:  +421 48 470 0915   -   E-mail: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conex@conex.sk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,  URL: http://www.conex.sk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obsahu 2"/>
          <p:cNvSpPr>
            <a:spLocks noGrp="1"/>
          </p:cNvSpPr>
          <p:nvPr>
            <p:ph idx="10"/>
          </p:nvPr>
        </p:nvSpPr>
        <p:spPr>
          <a:xfrm>
            <a:off x="2643173" y="357167"/>
            <a:ext cx="5929355" cy="857256"/>
          </a:xfrm>
          <a:ln w="3175">
            <a:solidFill>
              <a:schemeClr val="accent1"/>
            </a:solidFill>
          </a:ln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602341" y="6429396"/>
            <a:ext cx="7970187" cy="291444"/>
          </a:xfr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dirty="0" err="1" smtClean="0">
                <a:solidFill>
                  <a:schemeClr val="tx1"/>
                </a:solidFill>
              </a:rPr>
              <a:t>Conex</a:t>
            </a:r>
            <a:r>
              <a:rPr lang="sk-SK" dirty="0" smtClean="0">
                <a:solidFill>
                  <a:schemeClr val="tx1"/>
                </a:solidFill>
              </a:rPr>
              <a:t>, spol. s r.o.,  </a:t>
            </a:r>
            <a:r>
              <a:rPr lang="sk-SK" dirty="0" err="1" smtClean="0">
                <a:solidFill>
                  <a:schemeClr val="tx1"/>
                </a:solidFill>
              </a:rPr>
              <a:t>Selčianska</a:t>
            </a:r>
            <a:r>
              <a:rPr lang="sk-SK" dirty="0" smtClean="0">
                <a:solidFill>
                  <a:schemeClr val="tx1"/>
                </a:solidFill>
              </a:rPr>
              <a:t> cesta 75,  976 11 Selce   -   Tel.:  +421 48 412 5531,  Fax:  +421 48 470 0915   -   E-mail:  </a:t>
            </a:r>
            <a:r>
              <a:rPr lang="sk-SK" dirty="0" err="1" smtClean="0">
                <a:solidFill>
                  <a:schemeClr val="tx1"/>
                </a:solidFill>
              </a:rPr>
              <a:t>conex@conex.sk</a:t>
            </a:r>
            <a:r>
              <a:rPr lang="sk-SK" dirty="0" smtClean="0">
                <a:solidFill>
                  <a:schemeClr val="tx1"/>
                </a:solidFill>
              </a:rPr>
              <a:t> ,  URL: http://www.conex.sk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7"/>
          <p:cNvSpPr>
            <a:spLocks noGrp="1"/>
          </p:cNvSpPr>
          <p:nvPr>
            <p:ph type="ctrTitle"/>
          </p:nvPr>
        </p:nvSpPr>
        <p:spPr>
          <a:xfrm>
            <a:off x="885796" y="3714753"/>
            <a:ext cx="7615293" cy="1157287"/>
          </a:xfrm>
        </p:spPr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sk-SK" dirty="0" smtClean="0"/>
              <a:t>CONEX, spol. s r.o.</a:t>
            </a:r>
            <a:endParaRPr kumimoji="0" lang="en-US" dirty="0"/>
          </a:p>
        </p:txBody>
      </p:sp>
      <p:sp>
        <p:nvSpPr>
          <p:cNvPr id="6" name="Podnadpis 8"/>
          <p:cNvSpPr>
            <a:spLocks noGrp="1"/>
          </p:cNvSpPr>
          <p:nvPr>
            <p:ph type="subTitle" idx="1"/>
          </p:nvPr>
        </p:nvSpPr>
        <p:spPr>
          <a:xfrm>
            <a:off x="885796" y="5119689"/>
            <a:ext cx="7615293" cy="533400"/>
          </a:xfrm>
        </p:spPr>
        <p:txBody>
          <a:bodyPr anchor="ctr" anchorCtr="1"/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b="1" dirty="0" smtClean="0"/>
              <a:t>VÝŤAHOVÉ KOMUNIKÁTORY </a:t>
            </a:r>
            <a:r>
              <a:rPr kumimoji="0" lang="sk-SK" b="1" dirty="0" smtClean="0"/>
              <a:t>2N</a:t>
            </a:r>
            <a:r>
              <a:rPr kumimoji="0" lang="sk-SK" b="1" baseline="30000" dirty="0" smtClean="0">
                <a:latin typeface="Arial"/>
                <a:cs typeface="Arial"/>
              </a:rPr>
              <a:t>®</a:t>
            </a:r>
            <a:endParaRPr kumimoji="0" lang="en-US" b="1" dirty="0"/>
          </a:p>
        </p:txBody>
      </p:sp>
      <p:sp>
        <p:nvSpPr>
          <p:cNvPr id="7" name="Obdĺžnik 6"/>
          <p:cNvSpPr/>
          <p:nvPr/>
        </p:nvSpPr>
        <p:spPr>
          <a:xfrm>
            <a:off x="571472" y="3643314"/>
            <a:ext cx="8001056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580997" y="5043489"/>
            <a:ext cx="7991531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71472" y="3643314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580997" y="504348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2214546" y="355643"/>
            <a:ext cx="4857784" cy="857256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Obrázok 17" descr="nova_hlavicka_005a_X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3" y="416202"/>
            <a:ext cx="4714909" cy="744459"/>
          </a:xfrm>
          <a:prstGeom prst="rect">
            <a:avLst/>
          </a:prstGeom>
        </p:spPr>
      </p:pic>
      <p:pic>
        <p:nvPicPr>
          <p:cNvPr id="19" name="Obrázok 18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21" name="Obrázek 5" descr="oriznuty_LiftNet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9334" y="1571616"/>
            <a:ext cx="13493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177" y="1857364"/>
            <a:ext cx="2362847" cy="13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Obrázok 24" descr="LiftNet - do sachty - nad kabi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1500174"/>
            <a:ext cx="857256" cy="2071436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9095" y="1795453"/>
            <a:ext cx="863816" cy="1571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SingleTalk - indukčná sluč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360000">
            <a:off x="580457" y="3675096"/>
            <a:ext cx="1693375" cy="1352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SingleTalk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4408112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SingleTalk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UNIVERZÁLNE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vyhotovenie  –  modul s 	elektronikou, mikrofónom, reproduktorom                                                         	- 	inštalácia za panel výťahu                                  	-	vybavený indikačnými LED diódami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cs-C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KOMPAKTNÉ  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vyhotovenie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- 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odolný kovový 	kryt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voči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vandalizmu                                               	-	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vstavané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tlačidlo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ALARM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+ piktogram 			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zvončeka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 +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označenie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pre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nevidomých   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presvetlené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piktogramy                                	-	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indukčná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cievka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nedoslýchavých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2786082" cy="12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rázok 10" descr="SingleTalk - do kabí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456960"/>
            <a:ext cx="1625772" cy="261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Hlásič poschodí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419266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Hlásič poschodí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Inštalácia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kabíny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výťahu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Hlásenie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niekoľkých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jazykoch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Rôzné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typy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hlásenia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	     	-	smer jazdy                                                    	-	otváranie a zatváranie dverí                        	-	preťaženie kabíny                                  	     	-	uvítacie alebo reklamné hlásenia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Vhodný zdroj informácií pre nevidomých, 	  	pre deti ...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13875" t="6003" r="15770" b="4565"/>
          <a:stretch>
            <a:fillRect/>
          </a:stretch>
        </p:blipFill>
        <p:spPr bwMode="auto">
          <a:xfrm>
            <a:off x="857224" y="2000240"/>
            <a:ext cx="2500330" cy="2500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Obrázok 11" descr="hlasic_celo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760345"/>
            <a:ext cx="3000396" cy="102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Manager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- aplikácia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714348" y="1857364"/>
            <a:ext cx="7715304" cy="390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1" indent="-352425" eaLnBrk="0" hangingPunct="0">
              <a:lnSpc>
                <a:spcPts val="3200"/>
              </a:lnSpc>
              <a:spcBef>
                <a:spcPts val="900"/>
              </a:spcBef>
              <a:buFontTx/>
              <a:buBlip>
                <a:blip r:embed="rId3"/>
              </a:buBlip>
            </a:pP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SW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pre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dohľad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a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konfiguráciu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produktov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2N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LiftNet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, 2N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SingleTalk</a:t>
            </a:r>
            <a:endParaRPr lang="cs-CZ" sz="2000" dirty="0" smtClean="0">
              <a:solidFill>
                <a:srgbClr val="111111"/>
              </a:solidFill>
              <a:latin typeface="Verdana" pitchFamily="34" charset="0"/>
            </a:endParaRPr>
          </a:p>
          <a:p>
            <a:pPr marL="531813" lvl="1" indent="-352425" eaLnBrk="0" hangingPunct="0">
              <a:lnSpc>
                <a:spcPts val="3200"/>
              </a:lnSpc>
              <a:spcBef>
                <a:spcPts val="900"/>
              </a:spcBef>
              <a:buFontTx/>
              <a:buBlip>
                <a:blip r:embed="rId3"/>
              </a:buBlip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1. SW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pre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dispečing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endParaRPr lang="cs-CZ" dirty="0" smtClean="0">
              <a:solidFill>
                <a:srgbClr val="111111"/>
              </a:solidFill>
              <a:latin typeface="Verdana" pitchFamily="34" charset="0"/>
            </a:endParaRPr>
          </a:p>
          <a:p>
            <a:pPr marL="531813" lvl="1" indent="-352425" eaLnBrk="0" hangingPunct="0">
              <a:lnSpc>
                <a:spcPts val="3200"/>
              </a:lnSpc>
              <a:spcBef>
                <a:spcPts val="900"/>
              </a:spcBef>
            </a:pPr>
            <a:r>
              <a:rPr lang="cs-CZ" dirty="0" smtClean="0">
                <a:solidFill>
                  <a:srgbClr val="111111"/>
                </a:solidFill>
                <a:latin typeface="Verdana" pitchFamily="34" charset="0"/>
              </a:rPr>
              <a:t>		-  automatický </a:t>
            </a:r>
            <a:r>
              <a:rPr lang="cs-CZ" dirty="0" err="1" smtClean="0">
                <a:solidFill>
                  <a:srgbClr val="111111"/>
                </a:solidFill>
                <a:latin typeface="Verdana" pitchFamily="34" charset="0"/>
              </a:rPr>
              <a:t>príjem</a:t>
            </a:r>
            <a:r>
              <a:rPr lang="cs-CZ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dirty="0" err="1" smtClean="0">
                <a:solidFill>
                  <a:srgbClr val="111111"/>
                </a:solidFill>
                <a:latin typeface="Verdana" pitchFamily="34" charset="0"/>
              </a:rPr>
              <a:t>kontrolných</a:t>
            </a:r>
            <a:r>
              <a:rPr lang="cs-CZ" dirty="0" smtClean="0">
                <a:solidFill>
                  <a:srgbClr val="111111"/>
                </a:solidFill>
                <a:latin typeface="Verdana" pitchFamily="34" charset="0"/>
              </a:rPr>
              <a:t> volaní</a:t>
            </a:r>
          </a:p>
          <a:p>
            <a:pPr marL="531813" lvl="1" indent="-352425" eaLnBrk="0" hangingPunct="0">
              <a:lnSpc>
                <a:spcPts val="3200"/>
              </a:lnSpc>
              <a:spcBef>
                <a:spcPts val="900"/>
              </a:spcBef>
            </a:pPr>
            <a:r>
              <a:rPr lang="cs-CZ" dirty="0" smtClean="0">
                <a:solidFill>
                  <a:srgbClr val="111111"/>
                </a:solidFill>
                <a:latin typeface="Verdana" pitchFamily="34" charset="0"/>
              </a:rPr>
              <a:t>		-  </a:t>
            </a:r>
            <a:r>
              <a:rPr lang="cs-CZ" dirty="0" err="1" smtClean="0">
                <a:solidFill>
                  <a:srgbClr val="111111"/>
                </a:solidFill>
                <a:latin typeface="Verdana" pitchFamily="34" charset="0"/>
              </a:rPr>
              <a:t>funkcie</a:t>
            </a:r>
            <a:r>
              <a:rPr lang="cs-CZ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dirty="0" err="1" smtClean="0">
                <a:solidFill>
                  <a:srgbClr val="111111"/>
                </a:solidFill>
                <a:latin typeface="Verdana" pitchFamily="34" charset="0"/>
              </a:rPr>
              <a:t>pre</a:t>
            </a:r>
            <a:r>
              <a:rPr lang="cs-CZ" dirty="0" smtClean="0">
                <a:solidFill>
                  <a:srgbClr val="111111"/>
                </a:solidFill>
                <a:latin typeface="Verdana" pitchFamily="34" charset="0"/>
              </a:rPr>
              <a:t> dispečerské </a:t>
            </a:r>
            <a:r>
              <a:rPr lang="cs-CZ" dirty="0" err="1" smtClean="0">
                <a:solidFill>
                  <a:srgbClr val="111111"/>
                </a:solidFill>
                <a:latin typeface="Verdana" pitchFamily="34" charset="0"/>
              </a:rPr>
              <a:t>pracoviská</a:t>
            </a:r>
            <a:endParaRPr lang="cs-CZ" dirty="0" smtClean="0">
              <a:solidFill>
                <a:srgbClr val="111111"/>
              </a:solidFill>
              <a:latin typeface="Verdana" pitchFamily="34" charset="0"/>
            </a:endParaRPr>
          </a:p>
          <a:p>
            <a:pPr marL="531813" lvl="1" indent="-352425" eaLnBrk="0" hangingPunct="0">
              <a:lnSpc>
                <a:spcPts val="3200"/>
              </a:lnSpc>
              <a:spcBef>
                <a:spcPts val="900"/>
              </a:spcBef>
              <a:buFontTx/>
              <a:buBlip>
                <a:blip r:embed="rId3"/>
              </a:buBlip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2.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Servisné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nástroje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–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konfiguračný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nástroj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pre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LiftNet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pripojený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k PC (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cez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USB),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aktualizácia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FW</a:t>
            </a:r>
          </a:p>
          <a:p>
            <a:pPr marL="531813" lvl="1" indent="-352425" eaLnBrk="0" hangingPunct="0">
              <a:lnSpc>
                <a:spcPts val="3200"/>
              </a:lnSpc>
              <a:spcBef>
                <a:spcPts val="900"/>
              </a:spcBef>
              <a:buFontTx/>
              <a:buBlip>
                <a:blip r:embed="rId3"/>
              </a:buBlip>
            </a:pP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Pre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správcov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výťahov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a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výťahových</a:t>
            </a:r>
            <a:r>
              <a:rPr lang="cs-CZ" sz="2000" dirty="0" smtClean="0">
                <a:solidFill>
                  <a:srgbClr val="111111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Verdana" pitchFamily="34" charset="0"/>
              </a:rPr>
              <a:t>komunikátorov</a:t>
            </a:r>
            <a:endParaRPr lang="cs-CZ" sz="2000" dirty="0">
              <a:solidFill>
                <a:srgbClr val="11111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Manager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- aplikácia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285895"/>
            <a:ext cx="2786063" cy="227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571500" y="1000145"/>
            <a:ext cx="6786563" cy="46434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pic>
        <p:nvPicPr>
          <p:cNvPr id="9" name="Obrázek 10" descr="noteboo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78633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gsm blesk 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474498">
            <a:off x="1503362" y="1695471"/>
            <a:ext cx="912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čára 17"/>
          <p:cNvCxnSpPr>
            <a:cxnSpLocks noChangeShapeType="1"/>
          </p:cNvCxnSpPr>
          <p:nvPr/>
        </p:nvCxnSpPr>
        <p:spPr bwMode="auto">
          <a:xfrm rot="16200000" flipH="1">
            <a:off x="964407" y="4536301"/>
            <a:ext cx="857250" cy="3571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2" name="Přímá spojovací čára 18"/>
          <p:cNvCxnSpPr>
            <a:cxnSpLocks noChangeShapeType="1"/>
          </p:cNvCxnSpPr>
          <p:nvPr/>
        </p:nvCxnSpPr>
        <p:spPr bwMode="auto">
          <a:xfrm rot="16200000" flipH="1">
            <a:off x="5072063" y="4214833"/>
            <a:ext cx="642937" cy="7143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" name="Přímá spojovací šipka 19"/>
          <p:cNvCxnSpPr>
            <a:cxnSpLocks noChangeShapeType="1"/>
          </p:cNvCxnSpPr>
          <p:nvPr/>
        </p:nvCxnSpPr>
        <p:spPr bwMode="auto">
          <a:xfrm rot="16200000" flipH="1">
            <a:off x="6143625" y="107158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" name="Pravoúhlá spojovací čára 20"/>
          <p:cNvCxnSpPr>
            <a:cxnSpLocks noChangeShapeType="1"/>
          </p:cNvCxnSpPr>
          <p:nvPr/>
        </p:nvCxnSpPr>
        <p:spPr bwMode="auto">
          <a:xfrm rot="16200000" flipH="1">
            <a:off x="5357813" y="5000645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6" name="Přímá spojovací čára 26"/>
          <p:cNvCxnSpPr>
            <a:cxnSpLocks noChangeShapeType="1"/>
          </p:cNvCxnSpPr>
          <p:nvPr/>
        </p:nvCxnSpPr>
        <p:spPr bwMode="auto">
          <a:xfrm rot="16200000" flipH="1">
            <a:off x="5643563" y="428627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7" name="TextovéPole 36"/>
          <p:cNvSpPr txBox="1">
            <a:spLocks noChangeArrowheads="1"/>
          </p:cNvSpPr>
          <p:nvPr/>
        </p:nvSpPr>
        <p:spPr bwMode="auto">
          <a:xfrm>
            <a:off x="5857875" y="2571770"/>
            <a:ext cx="24288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Verdana" pitchFamily="34" charset="0"/>
              </a:rPr>
              <a:t>ports</a:t>
            </a:r>
            <a:r>
              <a:rPr lang="cs-CZ" sz="1200" b="1">
                <a:latin typeface="Verdana" pitchFamily="34" charset="0"/>
              </a:rPr>
              <a:t> Ethernet switch</a:t>
            </a:r>
          </a:p>
        </p:txBody>
      </p:sp>
      <p:sp>
        <p:nvSpPr>
          <p:cNvPr id="18" name="TextovéPole 37"/>
          <p:cNvSpPr txBox="1">
            <a:spLocks noChangeArrowheads="1"/>
          </p:cNvSpPr>
          <p:nvPr/>
        </p:nvSpPr>
        <p:spPr bwMode="auto">
          <a:xfrm>
            <a:off x="1428750" y="2403495"/>
            <a:ext cx="12858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Verdana" pitchFamily="34" charset="0"/>
              </a:rPr>
              <a:t>Up to 7Mbps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3643333"/>
            <a:ext cx="103505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ovéPole 63"/>
          <p:cNvSpPr txBox="1">
            <a:spLocks noChangeArrowheads="1"/>
          </p:cNvSpPr>
          <p:nvPr/>
        </p:nvSpPr>
        <p:spPr bwMode="auto">
          <a:xfrm>
            <a:off x="857250" y="4214833"/>
            <a:ext cx="10715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Verdana" pitchFamily="34" charset="0"/>
              </a:rPr>
              <a:t>TCP/IP</a:t>
            </a:r>
          </a:p>
        </p:txBody>
      </p:sp>
      <p:cxnSp>
        <p:nvCxnSpPr>
          <p:cNvPr id="21" name="Přímá spojovací šipka 65"/>
          <p:cNvCxnSpPr>
            <a:cxnSpLocks noChangeShapeType="1"/>
          </p:cNvCxnSpPr>
          <p:nvPr/>
        </p:nvCxnSpPr>
        <p:spPr bwMode="auto">
          <a:xfrm rot="5400000">
            <a:off x="215106" y="4356914"/>
            <a:ext cx="1285875" cy="15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2" name="Zaoblený obdélník 67"/>
          <p:cNvSpPr>
            <a:spLocks noChangeArrowheads="1"/>
          </p:cNvSpPr>
          <p:nvPr/>
        </p:nvSpPr>
        <p:spPr bwMode="auto">
          <a:xfrm>
            <a:off x="5000625" y="4357708"/>
            <a:ext cx="714375" cy="1928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cxnSp>
        <p:nvCxnSpPr>
          <p:cNvPr id="23" name="Přímá spojovací čára 68"/>
          <p:cNvCxnSpPr>
            <a:cxnSpLocks noChangeShapeType="1"/>
          </p:cNvCxnSpPr>
          <p:nvPr/>
        </p:nvCxnSpPr>
        <p:spPr bwMode="auto">
          <a:xfrm rot="16200000" flipH="1">
            <a:off x="6072188" y="4214833"/>
            <a:ext cx="642937" cy="7143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5" name="Přímá spojovací čára 70"/>
          <p:cNvCxnSpPr>
            <a:cxnSpLocks noChangeShapeType="1"/>
          </p:cNvCxnSpPr>
          <p:nvPr/>
        </p:nvCxnSpPr>
        <p:spPr bwMode="auto">
          <a:xfrm rot="16200000" flipH="1">
            <a:off x="6643688" y="428627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6" name="Zaoblený obdélník 72"/>
          <p:cNvSpPr>
            <a:spLocks noChangeArrowheads="1"/>
          </p:cNvSpPr>
          <p:nvPr/>
        </p:nvSpPr>
        <p:spPr bwMode="auto">
          <a:xfrm>
            <a:off x="5929313" y="4357708"/>
            <a:ext cx="714375" cy="1928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cxnSp>
        <p:nvCxnSpPr>
          <p:cNvPr id="27" name="Přímá spojovací čára 81"/>
          <p:cNvCxnSpPr>
            <a:cxnSpLocks noChangeShapeType="1"/>
          </p:cNvCxnSpPr>
          <p:nvPr/>
        </p:nvCxnSpPr>
        <p:spPr bwMode="auto">
          <a:xfrm rot="16200000" flipH="1">
            <a:off x="7000875" y="4214833"/>
            <a:ext cx="642937" cy="7143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8" name="Zaoblený obdélník 83"/>
          <p:cNvSpPr>
            <a:spLocks noChangeArrowheads="1"/>
          </p:cNvSpPr>
          <p:nvPr/>
        </p:nvSpPr>
        <p:spPr bwMode="auto">
          <a:xfrm>
            <a:off x="6858000" y="4357708"/>
            <a:ext cx="714375" cy="1928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29" name="TextovéPole 87"/>
          <p:cNvSpPr txBox="1">
            <a:spLocks noChangeArrowheads="1"/>
          </p:cNvSpPr>
          <p:nvPr/>
        </p:nvSpPr>
        <p:spPr bwMode="auto">
          <a:xfrm>
            <a:off x="4929188" y="6046808"/>
            <a:ext cx="92868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Verdana" pitchFamily="34" charset="0"/>
              </a:rPr>
              <a:t>Šachta 1</a:t>
            </a:r>
          </a:p>
        </p:txBody>
      </p:sp>
      <p:cxnSp>
        <p:nvCxnSpPr>
          <p:cNvPr id="30" name="Přímá spojovací čára 88"/>
          <p:cNvCxnSpPr>
            <a:cxnSpLocks noChangeShapeType="1"/>
          </p:cNvCxnSpPr>
          <p:nvPr/>
        </p:nvCxnSpPr>
        <p:spPr bwMode="auto">
          <a:xfrm rot="16200000" flipH="1">
            <a:off x="7572375" y="4275158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31" name="Přímá spojovací čára 89"/>
          <p:cNvCxnSpPr>
            <a:cxnSpLocks noChangeShapeType="1"/>
          </p:cNvCxnSpPr>
          <p:nvPr/>
        </p:nvCxnSpPr>
        <p:spPr bwMode="auto">
          <a:xfrm rot="16200000" flipH="1">
            <a:off x="7929563" y="4203720"/>
            <a:ext cx="642938" cy="7143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2" name="Zaoblený obdélník 90"/>
          <p:cNvSpPr>
            <a:spLocks noChangeArrowheads="1"/>
          </p:cNvSpPr>
          <p:nvPr/>
        </p:nvSpPr>
        <p:spPr bwMode="auto">
          <a:xfrm>
            <a:off x="7786688" y="4346595"/>
            <a:ext cx="714375" cy="1928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33" name="TextovéPole 93"/>
          <p:cNvSpPr txBox="1">
            <a:spLocks noChangeArrowheads="1"/>
          </p:cNvSpPr>
          <p:nvPr/>
        </p:nvSpPr>
        <p:spPr bwMode="auto">
          <a:xfrm>
            <a:off x="8286750" y="3714770"/>
            <a:ext cx="2857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Verdana" pitchFamily="34" charset="0"/>
              </a:rPr>
              <a:t> </a:t>
            </a:r>
          </a:p>
        </p:txBody>
      </p:sp>
      <p:sp>
        <p:nvSpPr>
          <p:cNvPr id="34" name="TextovéPole 95"/>
          <p:cNvSpPr txBox="1">
            <a:spLocks noChangeArrowheads="1"/>
          </p:cNvSpPr>
          <p:nvPr/>
        </p:nvSpPr>
        <p:spPr bwMode="auto">
          <a:xfrm>
            <a:off x="5857875" y="6046808"/>
            <a:ext cx="9286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Verdana" pitchFamily="34" charset="0"/>
              </a:rPr>
              <a:t>Šachta 2</a:t>
            </a:r>
          </a:p>
        </p:txBody>
      </p:sp>
      <p:cxnSp>
        <p:nvCxnSpPr>
          <p:cNvPr id="35" name="Přímá spojovací šipka 97"/>
          <p:cNvCxnSpPr>
            <a:cxnSpLocks noChangeShapeType="1"/>
          </p:cNvCxnSpPr>
          <p:nvPr/>
        </p:nvCxnSpPr>
        <p:spPr bwMode="auto">
          <a:xfrm rot="16200000" flipH="1">
            <a:off x="4500562" y="3143271"/>
            <a:ext cx="714375" cy="571500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6" name="Přímá spojovací šipka 99"/>
          <p:cNvCxnSpPr>
            <a:cxnSpLocks noChangeShapeType="1"/>
          </p:cNvCxnSpPr>
          <p:nvPr/>
        </p:nvCxnSpPr>
        <p:spPr bwMode="auto">
          <a:xfrm>
            <a:off x="4857750" y="2928958"/>
            <a:ext cx="1143000" cy="857250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7" name="Přímá spojovací šipka 102"/>
          <p:cNvCxnSpPr>
            <a:cxnSpLocks noChangeShapeType="1"/>
          </p:cNvCxnSpPr>
          <p:nvPr/>
        </p:nvCxnSpPr>
        <p:spPr bwMode="auto">
          <a:xfrm>
            <a:off x="5072063" y="2857520"/>
            <a:ext cx="1857375" cy="928688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8" name="Přímá spojovací šipka 104"/>
          <p:cNvCxnSpPr>
            <a:cxnSpLocks noChangeShapeType="1"/>
          </p:cNvCxnSpPr>
          <p:nvPr/>
        </p:nvCxnSpPr>
        <p:spPr bwMode="auto">
          <a:xfrm>
            <a:off x="5286375" y="2786083"/>
            <a:ext cx="2571750" cy="1000125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9" name="TextovéPole 106"/>
          <p:cNvSpPr txBox="1">
            <a:spLocks noChangeArrowheads="1"/>
          </p:cNvSpPr>
          <p:nvPr/>
        </p:nvSpPr>
        <p:spPr bwMode="auto">
          <a:xfrm>
            <a:off x="6786563" y="6046808"/>
            <a:ext cx="92868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Verdana" pitchFamily="34" charset="0"/>
              </a:rPr>
              <a:t>Šachta 3</a:t>
            </a:r>
          </a:p>
        </p:txBody>
      </p:sp>
      <p:sp>
        <p:nvSpPr>
          <p:cNvPr id="40" name="TextovéPole 107"/>
          <p:cNvSpPr txBox="1">
            <a:spLocks noChangeArrowheads="1"/>
          </p:cNvSpPr>
          <p:nvPr/>
        </p:nvSpPr>
        <p:spPr bwMode="auto">
          <a:xfrm>
            <a:off x="7715250" y="6046808"/>
            <a:ext cx="9286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Verdana" pitchFamily="34" charset="0"/>
              </a:rPr>
              <a:t>Šachta 4</a:t>
            </a:r>
          </a:p>
        </p:txBody>
      </p:sp>
      <p:sp>
        <p:nvSpPr>
          <p:cNvPr id="41" name="TextovéPole 112"/>
          <p:cNvSpPr txBox="1">
            <a:spLocks noChangeArrowheads="1"/>
          </p:cNvSpPr>
          <p:nvPr/>
        </p:nvSpPr>
        <p:spPr bwMode="auto">
          <a:xfrm rot="1236532">
            <a:off x="6724650" y="3241695"/>
            <a:ext cx="10715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C00000"/>
                </a:solidFill>
                <a:latin typeface="Verdana" pitchFamily="34" charset="0"/>
              </a:rPr>
              <a:t>TCP/IP</a:t>
            </a:r>
          </a:p>
        </p:txBody>
      </p:sp>
      <p:cxnSp>
        <p:nvCxnSpPr>
          <p:cNvPr id="42" name="Přímá spojovací šipka 114"/>
          <p:cNvCxnSpPr>
            <a:cxnSpLocks noChangeShapeType="1"/>
          </p:cNvCxnSpPr>
          <p:nvPr/>
        </p:nvCxnSpPr>
        <p:spPr bwMode="auto">
          <a:xfrm rot="5400000">
            <a:off x="3393281" y="3178989"/>
            <a:ext cx="1000125" cy="928688"/>
          </a:xfrm>
          <a:prstGeom prst="straightConnector1">
            <a:avLst/>
          </a:prstGeom>
          <a:noFill/>
          <a:ln w="15875" cap="rnd" algn="ctr">
            <a:solidFill>
              <a:srgbClr val="00B0F0"/>
            </a:solidFill>
            <a:round/>
            <a:headEnd type="oval" w="med" len="med"/>
            <a:tailEnd type="arrow" w="med" len="med"/>
          </a:ln>
        </p:spPr>
      </p:cxnSp>
      <p:sp>
        <p:nvSpPr>
          <p:cNvPr id="43" name="Krychle 119"/>
          <p:cNvSpPr>
            <a:spLocks noChangeArrowheads="1"/>
          </p:cNvSpPr>
          <p:nvPr/>
        </p:nvSpPr>
        <p:spPr bwMode="auto">
          <a:xfrm>
            <a:off x="5072063" y="3786208"/>
            <a:ext cx="500062" cy="500062"/>
          </a:xfrm>
          <a:prstGeom prst="cube">
            <a:avLst>
              <a:gd name="adj" fmla="val 13917"/>
            </a:avLst>
          </a:prstGeom>
          <a:gradFill rotWithShape="0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44" name="TextovéPole 79"/>
          <p:cNvSpPr txBox="1">
            <a:spLocks noChangeArrowheads="1"/>
          </p:cNvSpPr>
          <p:nvPr/>
        </p:nvSpPr>
        <p:spPr bwMode="auto">
          <a:xfrm>
            <a:off x="5143500" y="3948133"/>
            <a:ext cx="42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45" name="Krychle 121"/>
          <p:cNvSpPr>
            <a:spLocks noChangeArrowheads="1"/>
          </p:cNvSpPr>
          <p:nvPr/>
        </p:nvSpPr>
        <p:spPr bwMode="auto">
          <a:xfrm>
            <a:off x="6000750" y="3786208"/>
            <a:ext cx="500063" cy="500062"/>
          </a:xfrm>
          <a:prstGeom prst="cube">
            <a:avLst>
              <a:gd name="adj" fmla="val 13917"/>
            </a:avLst>
          </a:prstGeom>
          <a:gradFill rotWithShape="0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46" name="TextovéPole 122"/>
          <p:cNvSpPr txBox="1">
            <a:spLocks noChangeArrowheads="1"/>
          </p:cNvSpPr>
          <p:nvPr/>
        </p:nvSpPr>
        <p:spPr bwMode="auto">
          <a:xfrm>
            <a:off x="6072188" y="3948133"/>
            <a:ext cx="42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7" name="Krychle 123"/>
          <p:cNvSpPr>
            <a:spLocks noChangeArrowheads="1"/>
          </p:cNvSpPr>
          <p:nvPr/>
        </p:nvSpPr>
        <p:spPr bwMode="auto">
          <a:xfrm>
            <a:off x="6929438" y="3786208"/>
            <a:ext cx="500062" cy="500062"/>
          </a:xfrm>
          <a:prstGeom prst="cube">
            <a:avLst>
              <a:gd name="adj" fmla="val 13917"/>
            </a:avLst>
          </a:prstGeom>
          <a:gradFill rotWithShape="0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48" name="TextovéPole 124"/>
          <p:cNvSpPr txBox="1">
            <a:spLocks noChangeArrowheads="1"/>
          </p:cNvSpPr>
          <p:nvPr/>
        </p:nvSpPr>
        <p:spPr bwMode="auto">
          <a:xfrm>
            <a:off x="7000875" y="3948133"/>
            <a:ext cx="42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49" name="Krychle 125"/>
          <p:cNvSpPr>
            <a:spLocks noChangeArrowheads="1"/>
          </p:cNvSpPr>
          <p:nvPr/>
        </p:nvSpPr>
        <p:spPr bwMode="auto">
          <a:xfrm>
            <a:off x="7858125" y="3786208"/>
            <a:ext cx="500063" cy="500062"/>
          </a:xfrm>
          <a:prstGeom prst="cube">
            <a:avLst>
              <a:gd name="adj" fmla="val 13917"/>
            </a:avLst>
          </a:prstGeom>
          <a:gradFill rotWithShape="0">
            <a:gsLst>
              <a:gs pos="0">
                <a:srgbClr val="FFC000"/>
              </a:gs>
              <a:gs pos="100000">
                <a:srgbClr val="FFFFCC"/>
              </a:gs>
            </a:gsLst>
            <a:lin ang="16200000" scaled="1"/>
          </a:gra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50" name="TextovéPole 126"/>
          <p:cNvSpPr txBox="1">
            <a:spLocks noChangeArrowheads="1"/>
          </p:cNvSpPr>
          <p:nvPr/>
        </p:nvSpPr>
        <p:spPr bwMode="auto">
          <a:xfrm>
            <a:off x="7929563" y="3948133"/>
            <a:ext cx="42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51" name="TextovéPole 156"/>
          <p:cNvSpPr txBox="1"/>
          <p:nvPr/>
        </p:nvSpPr>
        <p:spPr>
          <a:xfrm rot="18741741">
            <a:off x="3282950" y="3697308"/>
            <a:ext cx="1423988" cy="265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</a:t>
            </a:r>
            <a:r>
              <a:rPr lang="cs-CZ" sz="1200" b="1" dirty="0">
                <a:solidFill>
                  <a:srgbClr val="00B0F0"/>
                </a:solidFill>
                <a:latin typeface="Verdana" pitchFamily="34" charset="0"/>
              </a:rPr>
              <a:t> analog line</a:t>
            </a:r>
          </a:p>
        </p:txBody>
      </p:sp>
      <p:sp>
        <p:nvSpPr>
          <p:cNvPr id="52" name="Levá složená závorka 167"/>
          <p:cNvSpPr>
            <a:spLocks/>
          </p:cNvSpPr>
          <p:nvPr/>
        </p:nvSpPr>
        <p:spPr bwMode="auto">
          <a:xfrm rot="16200000">
            <a:off x="6500813" y="3000395"/>
            <a:ext cx="357188" cy="2928937"/>
          </a:xfrm>
          <a:prstGeom prst="leftBrace">
            <a:avLst>
              <a:gd name="adj1" fmla="val 38798"/>
              <a:gd name="adj2" fmla="val 48519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53" name="Zaoblený obdélník 168"/>
          <p:cNvSpPr>
            <a:spLocks noChangeArrowheads="1"/>
          </p:cNvSpPr>
          <p:nvPr/>
        </p:nvSpPr>
        <p:spPr bwMode="auto">
          <a:xfrm>
            <a:off x="5286375" y="4714895"/>
            <a:ext cx="2928938" cy="4286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sp>
        <p:nvSpPr>
          <p:cNvPr id="54" name="TextovéPole 108"/>
          <p:cNvSpPr txBox="1">
            <a:spLocks noChangeArrowheads="1"/>
          </p:cNvSpPr>
          <p:nvPr/>
        </p:nvSpPr>
        <p:spPr bwMode="auto">
          <a:xfrm>
            <a:off x="5500688" y="4786333"/>
            <a:ext cx="27146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 b="1">
                <a:solidFill>
                  <a:schemeClr val="bg1"/>
                </a:solidFill>
                <a:latin typeface="Verdana" pitchFamily="34" charset="0"/>
              </a:rPr>
              <a:t>Rozvadzače 1-4 </a:t>
            </a:r>
          </a:p>
        </p:txBody>
      </p:sp>
      <p:sp>
        <p:nvSpPr>
          <p:cNvPr id="55" name="Obdélník 169"/>
          <p:cNvSpPr>
            <a:spLocks noChangeArrowheads="1"/>
          </p:cNvSpPr>
          <p:nvPr/>
        </p:nvSpPr>
        <p:spPr bwMode="auto">
          <a:xfrm>
            <a:off x="5072063" y="5357833"/>
            <a:ext cx="571500" cy="642937"/>
          </a:xfrm>
          <a:prstGeom prst="rect">
            <a:avLst/>
          </a:prstGeom>
          <a:solidFill>
            <a:srgbClr val="FFFFAB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cxnSp>
        <p:nvCxnSpPr>
          <p:cNvPr id="56" name="Tvar 174"/>
          <p:cNvCxnSpPr/>
          <p:nvPr/>
        </p:nvCxnSpPr>
        <p:spPr bwMode="auto">
          <a:xfrm>
            <a:off x="2857500" y="5143520"/>
            <a:ext cx="2071688" cy="509588"/>
          </a:xfrm>
          <a:prstGeom prst="bentConnector3">
            <a:avLst>
              <a:gd name="adj1" fmla="val 230"/>
            </a:avLst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57" name="TextovéPole 175"/>
          <p:cNvSpPr txBox="1">
            <a:spLocks noChangeArrowheads="1"/>
          </p:cNvSpPr>
          <p:nvPr/>
        </p:nvSpPr>
        <p:spPr bwMode="auto">
          <a:xfrm>
            <a:off x="2643188" y="5689620"/>
            <a:ext cx="23574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Verdana" pitchFamily="34" charset="0"/>
              </a:rPr>
              <a:t>Hlasový núdzový systém</a:t>
            </a:r>
          </a:p>
        </p:txBody>
      </p:sp>
      <p:cxnSp>
        <p:nvCxnSpPr>
          <p:cNvPr id="58" name="Přímá spojovací šipka 179"/>
          <p:cNvCxnSpPr/>
          <p:nvPr/>
        </p:nvCxnSpPr>
        <p:spPr bwMode="auto">
          <a:xfrm>
            <a:off x="5429250" y="5643583"/>
            <a:ext cx="500063" cy="1587"/>
          </a:xfrm>
          <a:prstGeom prst="straightConnector1">
            <a:avLst/>
          </a:prstGeom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triangle" w="med" len="med"/>
            <a:tailEnd type="triangle"/>
          </a:ln>
          <a:effectLst/>
        </p:spPr>
      </p:cxnSp>
      <p:sp>
        <p:nvSpPr>
          <p:cNvPr id="59" name="Obdélník 186"/>
          <p:cNvSpPr/>
          <p:nvPr/>
        </p:nvSpPr>
        <p:spPr>
          <a:xfrm>
            <a:off x="5643563" y="2571770"/>
            <a:ext cx="330200" cy="301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Obdélník 194"/>
          <p:cNvSpPr>
            <a:spLocks noChangeArrowheads="1"/>
          </p:cNvSpPr>
          <p:nvPr/>
        </p:nvSpPr>
        <p:spPr bwMode="auto">
          <a:xfrm>
            <a:off x="3116263" y="5354658"/>
            <a:ext cx="1312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Arial" charset="0"/>
                <a:cs typeface="Arial" charset="0"/>
              </a:rPr>
              <a:t>2N</a:t>
            </a:r>
            <a:r>
              <a:rPr lang="cs-CZ" b="1" baseline="30000">
                <a:latin typeface="Arial" charset="0"/>
                <a:cs typeface="Arial" charset="0"/>
              </a:rPr>
              <a:t>®</a:t>
            </a:r>
            <a:r>
              <a:rPr lang="cs-CZ" b="1">
                <a:latin typeface="Arial" charset="0"/>
                <a:cs typeface="Arial" charset="0"/>
              </a:rPr>
              <a:t> LiftNet </a:t>
            </a:r>
            <a:endParaRPr lang="cs-CZ"/>
          </a:p>
        </p:txBody>
      </p:sp>
      <p:sp>
        <p:nvSpPr>
          <p:cNvPr id="61" name="Obdélník 195"/>
          <p:cNvSpPr>
            <a:spLocks noChangeArrowheads="1"/>
          </p:cNvSpPr>
          <p:nvPr/>
        </p:nvSpPr>
        <p:spPr bwMode="auto">
          <a:xfrm>
            <a:off x="4929188" y="1643083"/>
            <a:ext cx="1720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Arial" charset="0"/>
                <a:cs typeface="Arial" charset="0"/>
              </a:rPr>
              <a:t>2N</a:t>
            </a:r>
            <a:r>
              <a:rPr lang="cs-CZ" b="1" baseline="30000">
                <a:latin typeface="Arial" charset="0"/>
                <a:cs typeface="Arial" charset="0"/>
              </a:rPr>
              <a:t>®</a:t>
            </a:r>
            <a:r>
              <a:rPr lang="cs-CZ" b="1">
                <a:latin typeface="Arial" charset="0"/>
                <a:cs typeface="Arial" charset="0"/>
              </a:rPr>
              <a:t> EasyRoute </a:t>
            </a:r>
            <a:endParaRPr lang="cs-CZ"/>
          </a:p>
        </p:txBody>
      </p:sp>
      <p:pic>
        <p:nvPicPr>
          <p:cNvPr id="6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9688" y="5457845"/>
            <a:ext cx="268287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" name="Obdélník 200"/>
          <p:cNvSpPr>
            <a:spLocks noChangeArrowheads="1"/>
          </p:cNvSpPr>
          <p:nvPr/>
        </p:nvSpPr>
        <p:spPr bwMode="auto">
          <a:xfrm>
            <a:off x="6000750" y="5357833"/>
            <a:ext cx="571500" cy="642937"/>
          </a:xfrm>
          <a:prstGeom prst="rect">
            <a:avLst/>
          </a:prstGeom>
          <a:solidFill>
            <a:srgbClr val="FFFFAB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pic>
        <p:nvPicPr>
          <p:cNvPr id="6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75" y="5457845"/>
            <a:ext cx="268288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" name="Obdélník 202"/>
          <p:cNvSpPr>
            <a:spLocks noChangeArrowheads="1"/>
          </p:cNvSpPr>
          <p:nvPr/>
        </p:nvSpPr>
        <p:spPr bwMode="auto">
          <a:xfrm>
            <a:off x="6929438" y="5357833"/>
            <a:ext cx="571500" cy="642937"/>
          </a:xfrm>
          <a:prstGeom prst="rect">
            <a:avLst/>
          </a:prstGeom>
          <a:solidFill>
            <a:srgbClr val="FFFFAB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7063" y="5457845"/>
            <a:ext cx="268287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7" name="Obdélník 204"/>
          <p:cNvSpPr>
            <a:spLocks noChangeArrowheads="1"/>
          </p:cNvSpPr>
          <p:nvPr/>
        </p:nvSpPr>
        <p:spPr bwMode="auto">
          <a:xfrm>
            <a:off x="7858125" y="5357833"/>
            <a:ext cx="571500" cy="642937"/>
          </a:xfrm>
          <a:prstGeom prst="rect">
            <a:avLst/>
          </a:prstGeom>
          <a:solidFill>
            <a:srgbClr val="FFFFAB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609600" indent="-609600"/>
            <a:endParaRPr lang="sk-SK"/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5457845"/>
            <a:ext cx="268288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9" name="Přímá spojovací šipka 180"/>
          <p:cNvCxnSpPr/>
          <p:nvPr/>
        </p:nvCxnSpPr>
        <p:spPr bwMode="auto">
          <a:xfrm>
            <a:off x="6357938" y="5643583"/>
            <a:ext cx="500062" cy="1587"/>
          </a:xfrm>
          <a:prstGeom prst="straightConnector1">
            <a:avLst/>
          </a:prstGeom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70" name="Přímá spojovací šipka 181"/>
          <p:cNvCxnSpPr/>
          <p:nvPr/>
        </p:nvCxnSpPr>
        <p:spPr bwMode="auto">
          <a:xfrm>
            <a:off x="7286625" y="5643583"/>
            <a:ext cx="500063" cy="1587"/>
          </a:xfrm>
          <a:prstGeom prst="straightConnector1">
            <a:avLst/>
          </a:prstGeom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triangl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7"/>
          <p:cNvSpPr txBox="1">
            <a:spLocks/>
          </p:cNvSpPr>
          <p:nvPr/>
        </p:nvSpPr>
        <p:spPr>
          <a:xfrm>
            <a:off x="885796" y="3714753"/>
            <a:ext cx="7615293" cy="1157287"/>
          </a:xfrm>
          <a:prstGeom prst="rect">
            <a:avLst/>
          </a:prstGeom>
        </p:spPr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Ďakujem za pozornosť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1472" y="3643314"/>
            <a:ext cx="8001056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>
          <a:xfrm>
            <a:off x="571472" y="3643314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Podnadpis 8"/>
          <p:cNvSpPr txBox="1">
            <a:spLocks/>
          </p:cNvSpPr>
          <p:nvPr/>
        </p:nvSpPr>
        <p:spPr>
          <a:xfrm>
            <a:off x="885796" y="5119689"/>
            <a:ext cx="7615293" cy="5334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b="1" dirty="0" smtClean="0"/>
              <a:t>VÝŤAHOVÉ KOMUNIKÁTORY 2N</a:t>
            </a:r>
            <a:r>
              <a:rPr lang="sk-SK" b="1" baseline="30000" dirty="0" smtClean="0">
                <a:latin typeface="Arial"/>
                <a:cs typeface="Arial"/>
              </a:rPr>
              <a:t>®</a:t>
            </a:r>
            <a:endParaRPr lang="en-US" b="1" dirty="0"/>
          </a:p>
        </p:txBody>
      </p:sp>
      <p:sp>
        <p:nvSpPr>
          <p:cNvPr id="19" name="Obdĺžnik 18"/>
          <p:cNvSpPr/>
          <p:nvPr/>
        </p:nvSpPr>
        <p:spPr>
          <a:xfrm>
            <a:off x="580997" y="5043489"/>
            <a:ext cx="7991531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bdĺžnik 19"/>
          <p:cNvSpPr/>
          <p:nvPr/>
        </p:nvSpPr>
        <p:spPr>
          <a:xfrm>
            <a:off x="580997" y="504348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Obrázok 8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1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Výťahové komunikátory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571472" y="1643050"/>
            <a:ext cx="8004455" cy="2907701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!"/>
              <a:tabLst>
                <a:tab pos="361950" algn="l"/>
                <a:tab pos="895350" algn="l"/>
              </a:tabLst>
            </a:pP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Interkomunikačné</a:t>
            </a: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zariadenia, umožňujúce tiesňovú komunikáciu    	medzi výťahovou kabínou a </a:t>
            </a: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dôležitými pracoviskami technickej 	podpory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                  		                                        	</a:t>
            </a:r>
            <a:r>
              <a:rPr lang="sk-SK" sz="16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600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hotline</a:t>
            </a:r>
            <a:r>
              <a:rPr lang="sk-SK" sz="16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, stredisko dispečingu, servisná služba, vrátnica a pod.)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361950" algn="l"/>
                <a:tab pos="895350" algn="l"/>
              </a:tabLst>
            </a:pPr>
            <a:r>
              <a:rPr lang="sk-SK" sz="16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		</a:t>
            </a:r>
            <a:endParaRPr lang="sk-SK" sz="1600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5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endParaRPr lang="sk-SK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LiftNet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4472745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LiftNet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– kompletné komunikačné riešenie 			             pre každý výťah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splňuje normy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STN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81-1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+ AC: 2000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	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STN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81-28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2003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výťahy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hlasová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komunikácia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kabínou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strojovňou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vrchom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kabíny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a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šachtou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pripojenie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až 8 </a:t>
            </a:r>
            <a:r>
              <a:rPr lang="cs-CZ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výťahov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na jednu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telefónnu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	linku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latin typeface="Arial" charset="0"/>
              </a:rPr>
              <a:t>vzdialené </a:t>
            </a:r>
            <a:r>
              <a:rPr lang="sk-SK" sz="1600" dirty="0" smtClean="0">
                <a:latin typeface="Arial" charset="0"/>
              </a:rPr>
              <a:t>programovanie a </a:t>
            </a:r>
            <a:r>
              <a:rPr lang="sk-SK" sz="1600" dirty="0" smtClean="0">
                <a:latin typeface="Arial" charset="0"/>
              </a:rPr>
              <a:t>monitorovanie</a:t>
            </a:r>
            <a:endParaRPr lang="en-US" sz="1600" dirty="0" smtClean="0">
              <a:latin typeface="Arial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jednoznačná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identifikácia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každej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hlásky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	 – 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výťahu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1 až 8 +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miesto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umiestnenia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PSTN, GSM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alebo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VoIP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riešenie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až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telefónnych čísiel – pre prípad núdze</a:t>
            </a:r>
            <a:endParaRPr lang="sk-SK" sz="1600" dirty="0" smtClean="0"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19" name="Obrázek 5" descr="oriznuty_LiftNet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1857388" cy="25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conex.sk/lift/2n_lift_net_kabina_univerzal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321571" y="4179099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LiftNet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7" name="Obrázok 6" descr="LiftNet - do sachty - nad kabinu - schema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75852"/>
            <a:ext cx="6572296" cy="515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LiftNet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4072635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LiftNet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–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CENTRÁLNA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JEDNOTKA</a:t>
            </a:r>
            <a:endParaRPr lang="sk-SK" sz="1600" b="1" dirty="0" smtClean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zaisťuje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kompletnú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funkcionalitu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komunikácie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mozog celého systému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konfigurácia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                            	-	USB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rozhranie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                              	-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programovanie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zo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strojovne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cez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telefón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	-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vzdialene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cez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telefónnu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linku                          	-	hlasové menu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latin typeface="Arial" charset="0"/>
              </a:rPr>
              <a:t>centrálna jednotka má zálohované napájanie     	- </a:t>
            </a:r>
            <a:r>
              <a:rPr lang="sk-SK" sz="1600" b="1" dirty="0" smtClean="0">
                <a:latin typeface="Arial" charset="0"/>
              </a:rPr>
              <a:t>integrovaný záložný zdroj 12V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komunikácia s vonkajším svetom – cez 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PSTN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– len 2 vodiče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GSM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alebo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VoIP</a:t>
            </a:r>
            <a:endParaRPr lang="sk-SK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8" name="Obrázok 7" descr="LiftNet - zakladna jednotka - konek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14818"/>
            <a:ext cx="2754299" cy="1906212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642910" y="1571612"/>
            <a:ext cx="292895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Obrázek 5" descr="oriznuty_LiftNet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85860"/>
            <a:ext cx="2000264" cy="27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LiftNet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3881814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LiftNet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–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JEDNOTKY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DO KABÍNY</a:t>
            </a:r>
            <a:endParaRPr lang="sk-SK" sz="1600" b="1" dirty="0" smtClean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600" b="1" dirty="0" smtClean="0">
                <a:latin typeface="Arial" pitchFamily="34" charset="0"/>
                <a:cs typeface="Arial" pitchFamily="34" charset="0"/>
                <a:sym typeface="Wingdings"/>
              </a:rPr>
              <a:t>UNIVERZÁLNA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koncová jednotka               	-	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inštalovaná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do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kabíny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výťahu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za panel s 		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tlačidlami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                                               		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sym typeface="Wingdings"/>
              </a:rPr>
              <a:t>montážna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sym typeface="Wingdings"/>
              </a:rPr>
              <a:t>doska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Wingdings"/>
              </a:rPr>
              <a:t>  +  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sym typeface="Wingdings"/>
              </a:rPr>
              <a:t>doska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Wingdings"/>
              </a:rPr>
              <a:t> plošných </a:t>
            </a:r>
            <a:r>
              <a:rPr lang="cs-CZ" sz="1400" dirty="0" err="1" smtClean="0">
                <a:latin typeface="Arial" pitchFamily="34" charset="0"/>
                <a:cs typeface="Arial" pitchFamily="34" charset="0"/>
                <a:sym typeface="Wingdings"/>
              </a:rPr>
              <a:t>spojov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b="1" dirty="0" smtClean="0">
                <a:latin typeface="Arial" pitchFamily="34" charset="0"/>
                <a:cs typeface="Arial" pitchFamily="34" charset="0"/>
                <a:sym typeface="Wingdings"/>
              </a:rPr>
              <a:t>KOMPAKTNÁ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mechanika                                 	-	odolný kovový kryt voči vandalizmu                    	-	umiestnenie 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do kabíny výťahu na panel 		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zo strany cestujúcich                                          	-	obsahuje všetky požadované prvky 			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(podsvietené piktogramy, indukčná cievka, 			núdzové tlačidlo)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conex.sk/lift/2n_lift_net_kabina_univerzal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06417" y="1193858"/>
            <a:ext cx="1601943" cy="2643206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00438"/>
            <a:ext cx="1374253" cy="2500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LiftNet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398645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LiftNet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–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JEDNOTKA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DO ŠACHTY,             			            NA KABÍNU</a:t>
            </a:r>
            <a:endParaRPr lang="sk-SK" sz="1600" b="1" dirty="0" smtClean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i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nštalácia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na 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dno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výťahovej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šachty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+ 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vrch 	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kabíny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výťahu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možnosť inštalácie aj na iné miesto s 	potrebou komunikácie 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Wingdings"/>
              </a:rPr>
              <a:t>(len vnútorná jednotka)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b="1" dirty="0" smtClean="0">
                <a:latin typeface="Arial" pitchFamily="34" charset="0"/>
                <a:cs typeface="Arial" pitchFamily="34" charset="0"/>
                <a:sym typeface="Wingdings"/>
              </a:rPr>
              <a:t>robustný kryt 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– zvýšená odolnosť voči 	mechanickému poškodeniu, oleju apod.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tlačidlo ALARM 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– pre aktivovanie spojenia s 	dispečingom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tlačidlo TRIFÓNIA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Wingdings"/>
              </a:rPr>
              <a:t>– pre konferenčné spojenie            	s ostatnými jednotkami rovnakého výťahu</a:t>
            </a:r>
          </a:p>
        </p:txBody>
      </p:sp>
      <p:pic>
        <p:nvPicPr>
          <p:cNvPr id="8" name="Obrázok 7" descr="LiftNet - do sachty - nad kab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1714512" cy="414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LiftNet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2736885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LiftNet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–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JEDNOTKA </a:t>
            </a:r>
            <a:r>
              <a:rPr lang="sk-SK" sz="16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  <a:sym typeface="Wingdings"/>
              </a:rPr>
              <a:t>DO STROJOVNE</a:t>
            </a:r>
            <a:endParaRPr lang="sk-SK" sz="1600" b="1" dirty="0" smtClean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i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nštalácia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do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  <a:sym typeface="Wingdings"/>
              </a:rPr>
              <a:t>strojovne</a:t>
            </a:r>
            <a:r>
              <a:rPr lang="cs-CZ" sz="1600" b="1" dirty="0" smtClean="0">
                <a:latin typeface="Arial" pitchFamily="34" charset="0"/>
                <a:cs typeface="Arial" pitchFamily="34" charset="0"/>
                <a:sym typeface="Wingdings"/>
              </a:rPr>
              <a:t>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ko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munikácia s dispečingom cez pripojený 	analógový telefón + vedenie konferenčného 	hovoru s kabínou a šachtou</a:t>
            </a:r>
            <a:endParaRPr lang="sk-SK" sz="14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jednotka sa vzhľadom podobá jednotke 	určenej do šachty – má však odlišné 	vlastnosti</a:t>
            </a:r>
            <a:endParaRPr lang="sk-SK" sz="1400" dirty="0" smtClean="0"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8" name="Obrázok 7" descr="LiftNet - do sachty - nad kab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1714512" cy="414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:\Marketing\PRO OBCHODNÍKY\PRODUKTY - VŠE\2N® SingleTalk\Schémy\2N(r)_SingleTalk_Mil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81267"/>
            <a:ext cx="3014690" cy="467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4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SingleTalk</a:t>
            </a:r>
            <a:r>
              <a:rPr lang="sk-SK" sz="24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endParaRPr lang="sk-SK" sz="24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500430" y="1643051"/>
            <a:ext cx="5075497" cy="4598933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SingleTalk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splňuje normy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STN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81-1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+ AC: 2000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	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STN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81-28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2003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výťahy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cs-C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j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ednoduchá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núdzová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komunikácia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kabíny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výťahu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dohľadové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centrum,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servisnú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organizáciu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strojovňu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vrátnicu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…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až 6 telefónnych čísiel 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 postupnú voľbu</a:t>
            </a:r>
            <a:endParaRPr lang="sk-SK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plné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Wingdings"/>
              </a:rPr>
              <a:t>n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apájanie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telefónnej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linky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cs-C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hlasové </a:t>
            </a:r>
            <a:r>
              <a:rPr lang="cs-C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menu 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</a:t>
            </a:r>
            <a:r>
              <a:rPr lang="cs-CZ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programovanie</a:t>
            </a:r>
            <a:endParaRPr lang="cs-CZ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pripojenie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Wingdings"/>
              </a:rPr>
              <a:t>– priamo na linku VTS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cez 	pobočkovú ústredňu alebo cez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GSM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sieť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Funkcia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„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Kontrolné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volanie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“ – 1x za 3 dni</a:t>
            </a:r>
          </a:p>
          <a:p>
            <a:pPr marL="417513" lvl="1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cs-CZ" sz="1600" dirty="0" smtClean="0">
                <a:latin typeface="Verdana" pitchFamily="34" charset="0"/>
                <a:cs typeface="Arial" pitchFamily="34" charset="0"/>
                <a:sym typeface="Wingdings"/>
              </a:rPr>
              <a:t>a</a:t>
            </a:r>
            <a:r>
              <a:rPr lang="cs-CZ" sz="1600" dirty="0" smtClean="0">
                <a:latin typeface="Verdana" pitchFamily="34" charset="0"/>
              </a:rPr>
              <a:t>ž </a:t>
            </a:r>
            <a:r>
              <a:rPr lang="cs-CZ" sz="1600" dirty="0" smtClean="0">
                <a:latin typeface="Verdana" pitchFamily="34" charset="0"/>
              </a:rPr>
              <a:t>30s hláška </a:t>
            </a:r>
            <a:r>
              <a:rPr lang="cs-CZ" sz="1600" dirty="0" err="1" smtClean="0">
                <a:latin typeface="Verdana" pitchFamily="34" charset="0"/>
              </a:rPr>
              <a:t>pre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určenie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pozície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výťahu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8" name="Obrázek 3" descr="DSCF4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516" y="4000504"/>
            <a:ext cx="839088" cy="2071702"/>
          </a:xfrm>
          <a:prstGeom prst="rect">
            <a:avLst/>
          </a:prstGeom>
          <a:scene3d>
            <a:camera prst="orthographicFront">
              <a:rot lat="21299999" lon="6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163</Words>
  <Application>Microsoft Office PowerPoint</Application>
  <PresentationFormat>Prezentácia na obrazovke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CONEX, spol. s r.o.</vt:lpstr>
      <vt:lpstr>2N® Výťahové komunikátory </vt:lpstr>
      <vt:lpstr>2N® LiftNet </vt:lpstr>
      <vt:lpstr>2N® LiftNet </vt:lpstr>
      <vt:lpstr>2N® LiftNet </vt:lpstr>
      <vt:lpstr>2N® LiftNet </vt:lpstr>
      <vt:lpstr>2N® LiftNet </vt:lpstr>
      <vt:lpstr>2N® LiftNet </vt:lpstr>
      <vt:lpstr>2N® SingleTalk </vt:lpstr>
      <vt:lpstr>2N® SingleTalk </vt:lpstr>
      <vt:lpstr>2N® Hlásič poschodí</vt:lpstr>
      <vt:lpstr>2N® Lift Manager - aplikácia</vt:lpstr>
      <vt:lpstr>2N® Lift Manager - aplikácia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CONEX, spol. s r.o.</dc:title>
  <dc:creator>Vilhan</dc:creator>
  <cp:lastModifiedBy>Vilhan</cp:lastModifiedBy>
  <cp:revision>1485</cp:revision>
  <dcterms:created xsi:type="dcterms:W3CDTF">2013-04-12T07:02:31Z</dcterms:created>
  <dcterms:modified xsi:type="dcterms:W3CDTF">2013-05-15T20:59:59Z</dcterms:modified>
</cp:coreProperties>
</file>