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0" r:id="rId2"/>
    <p:sldId id="279" r:id="rId3"/>
    <p:sldId id="262" r:id="rId4"/>
    <p:sldId id="269" r:id="rId5"/>
    <p:sldId id="270" r:id="rId6"/>
    <p:sldId id="271" r:id="rId7"/>
    <p:sldId id="273" r:id="rId8"/>
    <p:sldId id="275" r:id="rId9"/>
    <p:sldId id="278" r:id="rId10"/>
    <p:sldId id="276" r:id="rId11"/>
    <p:sldId id="277" r:id="rId12"/>
    <p:sldId id="257" r:id="rId13"/>
  </p:sldIdLst>
  <p:sldSz cx="9144000" cy="6858000" type="screen4x3"/>
  <p:notesSz cx="6797675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Univers CE 57 Condensed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Univers CE 57 Condensed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Univers CE 57 Condensed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Univers CE 57 Condensed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Univers CE 57 Condensed"/>
        <a:ea typeface="+mn-ea"/>
        <a:cs typeface="Arial" pitchFamily="34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Univers CE 57 Condensed"/>
        <a:ea typeface="+mn-ea"/>
        <a:cs typeface="Arial" pitchFamily="34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Univers CE 57 Condensed"/>
        <a:ea typeface="+mn-ea"/>
        <a:cs typeface="Arial" pitchFamily="34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Univers CE 57 Condensed"/>
        <a:ea typeface="+mn-ea"/>
        <a:cs typeface="Arial" pitchFamily="34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Univers CE 57 Condensed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005599"/>
    <a:srgbClr val="FF3300"/>
    <a:srgbClr val="298FCD"/>
    <a:srgbClr val="2D82C9"/>
    <a:srgbClr val="3088D0"/>
    <a:srgbClr val="3366CC"/>
    <a:srgbClr val="111111"/>
    <a:srgbClr val="3333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Střední styl 1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7" autoAdjust="0"/>
    <p:restoredTop sz="94575" autoAdjust="0"/>
  </p:normalViewPr>
  <p:slideViewPr>
    <p:cSldViewPr>
      <p:cViewPr varScale="1">
        <p:scale>
          <a:sx n="119" d="100"/>
          <a:sy n="119" d="100"/>
        </p:scale>
        <p:origin x="-13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-3348" y="-96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865E75A5-A474-4734-B97A-EA9CB3ED85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Klepnutím lze upravit styly předlohy textu.</a:t>
            </a:r>
          </a:p>
          <a:p>
            <a:pPr lvl="1"/>
            <a:r>
              <a:rPr lang="en-US" noProof="0" smtClean="0"/>
              <a:t>Druhá úroveň</a:t>
            </a:r>
          </a:p>
          <a:p>
            <a:pPr lvl="2"/>
            <a:r>
              <a:rPr lang="en-US" noProof="0" smtClean="0"/>
              <a:t>Třetí úroveň</a:t>
            </a:r>
          </a:p>
          <a:p>
            <a:pPr lvl="3"/>
            <a:r>
              <a:rPr lang="en-US" noProof="0" smtClean="0"/>
              <a:t>Čtvrtá úroveň</a:t>
            </a:r>
          </a:p>
          <a:p>
            <a:pPr lvl="4"/>
            <a:r>
              <a:rPr lang="en-US" noProof="0" smtClean="0"/>
              <a:t>Pátá úroveň</a:t>
            </a:r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D824B26-E1F7-4365-9363-4E9D555E8C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9163" y="746125"/>
            <a:ext cx="4959350" cy="3719513"/>
          </a:xfrm>
          <a:ln/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FDD40D-D313-4937-BE51-6122533F5B25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lang="en-US" sz="4000" b="1" cap="none" baseline="0" dirty="0">
                <a:solidFill>
                  <a:srgbClr val="005599"/>
                </a:solidFill>
                <a:latin typeface="Verdana" pitchFamily="34" charset="0"/>
                <a:ea typeface="+mj-ea"/>
                <a:cs typeface="+mj-cs"/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B9C6F7-4413-4AF1-AA7A-9DF2D36AA00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90691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3212976"/>
            <a:ext cx="3008313" cy="29131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82D96E-2ADF-4EDA-8497-DCC18474EB8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27784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627784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627784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92A81F-91F4-4DA4-BF70-027AC3C1B7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Klepnutím lze upravit styl předlohy nadpisů.</a:t>
            </a:r>
            <a:endParaRPr lang="en-US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5F4EF9-0E05-47F4-8B38-51EB63B11F4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498473-1FB4-4248-94B4-73B7A86BEA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diagram nebo organizační sché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jekt SmartArt 2"/>
          <p:cNvSpPr>
            <a:spLocks noGrp="1"/>
          </p:cNvSpPr>
          <p:nvPr>
            <p:ph type="dgm"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pPr lvl="0"/>
            <a:r>
              <a:rPr lang="cs-CZ" noProof="0" smtClean="0"/>
              <a:t>Klepnutím na ikonu přidáte obrázek SmartArt.</a:t>
            </a:r>
            <a:endParaRPr lang="en-US" noProof="0" smtClean="0"/>
          </a:p>
        </p:txBody>
      </p:sp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2627313" y="620688"/>
            <a:ext cx="5616575" cy="10795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5DD3EA-DD47-4053-9302-73441A534E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Klepnutím lze upravit styl předlohy nadpisů.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 sz="2600"/>
            </a:lvl2pPr>
            <a:lvl3pPr>
              <a:buFont typeface="Wingdings" pitchFamily="2" charset="2"/>
              <a:buChar char="§"/>
              <a:defRPr sz="2400">
                <a:solidFill>
                  <a:schemeClr val="tx1"/>
                </a:solidFill>
              </a:defRPr>
            </a:lvl3pPr>
            <a:lvl4pPr>
              <a:buFont typeface="Verdana" pitchFamily="34" charset="0"/>
              <a:buChar char="»"/>
              <a:defRPr sz="2200"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071759-5AD7-48B6-8629-90B73FAA96A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Klepnutím lze upravit styl předlohy nadpisů.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27784" y="2133600"/>
            <a:ext cx="5616104" cy="3992563"/>
          </a:xfrm>
        </p:spPr>
        <p:txBody>
          <a:bodyPr/>
          <a:lstStyle>
            <a:lvl2pPr>
              <a:defRPr sz="2600"/>
            </a:lvl2pPr>
            <a:lvl3pPr>
              <a:buFont typeface="Wingdings" pitchFamily="2" charset="2"/>
              <a:buChar char="§"/>
              <a:defRPr sz="2400">
                <a:solidFill>
                  <a:schemeClr val="tx1"/>
                </a:solidFill>
              </a:defRPr>
            </a:lvl3pPr>
            <a:lvl4pPr>
              <a:buFont typeface="Verdana" pitchFamily="34" charset="0"/>
              <a:buChar char="»"/>
              <a:defRPr sz="2200"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4A2BBF-FFB6-447E-87AF-EBF770576CB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ctr">
              <a:defRPr sz="4000" b="1" cap="none" baseline="0"/>
            </a:lvl1pPr>
          </a:lstStyle>
          <a:p>
            <a:r>
              <a:rPr lang="cs-CZ" dirty="0" smtClean="0"/>
              <a:t>Klepnutím lze upravit styl předlohy nadpisů.</a:t>
            </a:r>
            <a:endParaRPr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 algn="ctr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353D93-7EDB-4F41-BA25-07CE50AB2F5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27313" y="620688"/>
            <a:ext cx="6049143" cy="10795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2816"/>
            <a:ext cx="2170584" cy="435334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2627784" y="1772816"/>
            <a:ext cx="6059016" cy="435334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7DE584-AC88-43C7-B031-2996872441A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Klepnutím lze upravit styl předlohy nadpisů.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2816"/>
            <a:ext cx="4038600" cy="435334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2816"/>
            <a:ext cx="4038600" cy="4353347"/>
          </a:xfrm>
        </p:spPr>
        <p:txBody>
          <a:bodyPr/>
          <a:lstStyle>
            <a:lvl1pPr>
              <a:defRPr sz="2800"/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988D24-182C-4EE9-8FC5-182427F72C7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2816"/>
            <a:ext cx="4040188" cy="40205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772815"/>
            <a:ext cx="4041775" cy="40205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10" name="Nadpis 1"/>
          <p:cNvSpPr>
            <a:spLocks noGrp="1"/>
          </p:cNvSpPr>
          <p:nvPr>
            <p:ph type="title"/>
          </p:nvPr>
        </p:nvSpPr>
        <p:spPr>
          <a:xfrm>
            <a:off x="2627313" y="260350"/>
            <a:ext cx="5616575" cy="143986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8B6247-9095-466F-9DA7-E64665B23C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53717B-9097-4718-9C83-334A01C372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CC1C37-F162-4AF2-9CC5-C43589F6AF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0" descr="2N_LetterPaper_Bottom"/>
          <p:cNvPicPr>
            <a:picLocks noChangeAspect="1" noChangeArrowheads="1"/>
          </p:cNvPicPr>
          <p:nvPr/>
        </p:nvPicPr>
        <p:blipFill>
          <a:blip r:embed="rId16" cstate="print"/>
          <a:srcRect t="74921"/>
          <a:stretch>
            <a:fillRect/>
          </a:stretch>
        </p:blipFill>
        <p:spPr bwMode="auto">
          <a:xfrm>
            <a:off x="1928813" y="6608763"/>
            <a:ext cx="6985000" cy="24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9" descr="2N_LetterPaper_Top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0" y="0"/>
            <a:ext cx="8604250" cy="227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627313" y="620713"/>
            <a:ext cx="561657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2133600"/>
            <a:ext cx="7343775" cy="399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627313" y="6237288"/>
            <a:ext cx="1054100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FontTx/>
              <a:buNone/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779838" y="6257925"/>
            <a:ext cx="3455987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FontTx/>
              <a:buNone/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08850" y="6245225"/>
            <a:ext cx="909638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FontTx/>
              <a:buNone/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D864C66-8B42-4BD8-B47B-85E6F3D69A7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5599"/>
          </a:solidFill>
          <a:latin typeface="Verdana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5599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5599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5599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5599"/>
          </a:solidFill>
          <a:latin typeface="Verdan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298FCD"/>
          </a:solidFill>
          <a:latin typeface="Univers CE 57 Condensed" pitchFamily="82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298FCD"/>
          </a:solidFill>
          <a:latin typeface="Univers CE 57 Condensed" pitchFamily="82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298FCD"/>
          </a:solidFill>
          <a:latin typeface="Univers CE 57 Condensed" pitchFamily="82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298FCD"/>
          </a:solidFill>
          <a:latin typeface="Univers CE 57 Condensed" pitchFamily="8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rgbClr val="111111"/>
          </a:solidFill>
          <a:latin typeface="Verdana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rgbClr val="111111"/>
          </a:solidFill>
          <a:latin typeface="Verdana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111111"/>
          </a:solidFill>
          <a:latin typeface="Verdan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>
          <a:solidFill>
            <a:srgbClr val="333333"/>
          </a:solidFill>
          <a:latin typeface="Verdan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rgbClr val="4D4D4D"/>
          </a:solidFill>
          <a:latin typeface="Verdana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mberan@2n.cz" TargetMode="External"/><Relationship Id="rId2" Type="http://schemas.openxmlformats.org/officeDocument/2006/relationships/hyperlink" Target="mailto:sales@2n.cz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2N</a:t>
            </a:r>
            <a:r>
              <a:rPr lang="cs-CZ" baseline="30000" dirty="0" smtClean="0"/>
              <a:t>® </a:t>
            </a:r>
            <a:r>
              <a:rPr lang="cs-CZ" dirty="0" err="1" smtClean="0"/>
              <a:t>Helios</a:t>
            </a:r>
            <a:r>
              <a:rPr lang="cs-CZ" dirty="0" smtClean="0"/>
              <a:t> IP </a:t>
            </a:r>
            <a:r>
              <a:rPr lang="en-US" dirty="0" smtClean="0"/>
              <a:t>Verso</a:t>
            </a:r>
            <a:endParaRPr lang="cs-CZ" dirty="0" smtClean="0"/>
          </a:p>
        </p:txBody>
      </p:sp>
      <p:sp>
        <p:nvSpPr>
          <p:cNvPr id="3075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Produktová prezentace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2627313" y="620713"/>
            <a:ext cx="5833119" cy="1079500"/>
          </a:xfrm>
        </p:spPr>
        <p:txBody>
          <a:bodyPr/>
          <a:lstStyle/>
          <a:p>
            <a:r>
              <a:rPr lang="cs-CZ" dirty="0" smtClean="0"/>
              <a:t>Technické parametry </a:t>
            </a:r>
            <a:r>
              <a:rPr lang="en-US" dirty="0" smtClean="0"/>
              <a:t>I</a:t>
            </a:r>
            <a:endParaRPr lang="cs-CZ" dirty="0" smtClean="0"/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2016224" y="1844824"/>
            <a:ext cx="6876256" cy="4751784"/>
          </a:xfrm>
        </p:spPr>
        <p:txBody>
          <a:bodyPr/>
          <a:lstStyle/>
          <a:p>
            <a:r>
              <a:rPr lang="cs-CZ" dirty="0" err="1" smtClean="0"/>
              <a:t>Kodeky</a:t>
            </a:r>
            <a:endParaRPr lang="en-US" dirty="0" smtClean="0"/>
          </a:p>
          <a:p>
            <a:pPr lvl="1"/>
            <a:r>
              <a:rPr lang="en-US" sz="2400" dirty="0" smtClean="0"/>
              <a:t>G.711, G</a:t>
            </a:r>
            <a:r>
              <a:rPr lang="cs-CZ" sz="2400" dirty="0" smtClean="0"/>
              <a:t>.</a:t>
            </a:r>
            <a:r>
              <a:rPr lang="en-US" sz="2400" dirty="0" smtClean="0"/>
              <a:t>729, H.264</a:t>
            </a:r>
            <a:r>
              <a:rPr lang="cs-CZ" sz="2400" dirty="0" smtClean="0"/>
              <a:t>,</a:t>
            </a:r>
            <a:r>
              <a:rPr lang="en-US" sz="2400" dirty="0" smtClean="0"/>
              <a:t> H.263+, H.263, MJPEG</a:t>
            </a:r>
            <a:endParaRPr lang="cs-CZ" sz="2400" dirty="0" smtClean="0"/>
          </a:p>
          <a:p>
            <a:pPr lvl="1"/>
            <a:endParaRPr lang="en-US" sz="600" dirty="0" smtClean="0"/>
          </a:p>
          <a:p>
            <a:r>
              <a:rPr lang="cs-CZ" dirty="0" smtClean="0"/>
              <a:t>Stupeň krytí</a:t>
            </a:r>
            <a:endParaRPr lang="en-US" dirty="0" smtClean="0"/>
          </a:p>
          <a:p>
            <a:pPr lvl="1"/>
            <a:r>
              <a:rPr lang="cs-CZ" sz="2400" dirty="0" smtClean="0"/>
              <a:t>IP</a:t>
            </a:r>
            <a:r>
              <a:rPr lang="en-US" sz="2400" dirty="0" smtClean="0"/>
              <a:t>54</a:t>
            </a:r>
            <a:endParaRPr lang="cs-CZ" sz="2400" dirty="0" smtClean="0"/>
          </a:p>
          <a:p>
            <a:pPr lvl="1"/>
            <a:endParaRPr lang="en-US" sz="600" dirty="0" smtClean="0"/>
          </a:p>
          <a:p>
            <a:r>
              <a:rPr lang="cs-CZ" dirty="0" smtClean="0"/>
              <a:t>Teplotní rozsah</a:t>
            </a:r>
            <a:endParaRPr lang="en-US" dirty="0" smtClean="0"/>
          </a:p>
          <a:p>
            <a:pPr lvl="1"/>
            <a:r>
              <a:rPr lang="en-US" sz="2400" dirty="0" smtClean="0"/>
              <a:t>-40 – +60 </a:t>
            </a:r>
            <a:r>
              <a:rPr lang="cs-CZ" sz="2400" dirty="0" smtClean="0"/>
              <a:t>(°C) </a:t>
            </a:r>
          </a:p>
          <a:p>
            <a:pPr lvl="1"/>
            <a:endParaRPr lang="cs-CZ" sz="600" dirty="0" smtClean="0"/>
          </a:p>
          <a:p>
            <a:r>
              <a:rPr lang="cs-CZ" dirty="0" smtClean="0"/>
              <a:t>Napájení</a:t>
            </a:r>
          </a:p>
          <a:p>
            <a:pPr lvl="1"/>
            <a:r>
              <a:rPr lang="en-US" sz="2400" dirty="0" err="1" smtClean="0"/>
              <a:t>PoE</a:t>
            </a:r>
            <a:r>
              <a:rPr lang="en-US" sz="2400" dirty="0" smtClean="0"/>
              <a:t> 802.3af </a:t>
            </a:r>
            <a:r>
              <a:rPr lang="cs-CZ" sz="2400" dirty="0" smtClean="0"/>
              <a:t>nebo</a:t>
            </a:r>
            <a:r>
              <a:rPr lang="en-US" sz="2400" dirty="0" smtClean="0"/>
              <a:t> 12V DC adapt</a:t>
            </a:r>
            <a:r>
              <a:rPr lang="cs-CZ" sz="2400" dirty="0" smtClean="0"/>
              <a:t>ér</a:t>
            </a:r>
            <a:endParaRPr lang="cs-CZ" dirty="0" smtClean="0"/>
          </a:p>
        </p:txBody>
      </p:sp>
      <p:pic>
        <p:nvPicPr>
          <p:cNvPr id="8" name="Picture 2" descr="D:\HeliosIP\Helios IP Verso\Photos\LQ\HIP Verso_5_buttons_nametags_LQ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204864"/>
            <a:ext cx="1875479" cy="3528392"/>
          </a:xfrm>
          <a:prstGeom prst="rect">
            <a:avLst/>
          </a:prstGeom>
          <a:noFill/>
          <a:ln w="0"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2627313" y="620713"/>
            <a:ext cx="5833119" cy="1079500"/>
          </a:xfrm>
        </p:spPr>
        <p:txBody>
          <a:bodyPr/>
          <a:lstStyle/>
          <a:p>
            <a:r>
              <a:rPr lang="cs-CZ" dirty="0" smtClean="0"/>
              <a:t>Technické parametry </a:t>
            </a:r>
            <a:r>
              <a:rPr lang="en-US" dirty="0" smtClean="0"/>
              <a:t>II</a:t>
            </a:r>
            <a:endParaRPr lang="cs-CZ" dirty="0" smtClean="0"/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2016224" y="1772816"/>
            <a:ext cx="6876256" cy="4823792"/>
          </a:xfrm>
        </p:spPr>
        <p:txBody>
          <a:bodyPr/>
          <a:lstStyle/>
          <a:p>
            <a:pPr lvl="1"/>
            <a:endParaRPr lang="cs-CZ" sz="500" dirty="0" smtClean="0"/>
          </a:p>
          <a:p>
            <a:r>
              <a:rPr lang="cs-CZ" dirty="0" smtClean="0"/>
              <a:t>Kamera s IR přísvitem a nočním viděním</a:t>
            </a:r>
            <a:endParaRPr lang="en-US" dirty="0" smtClean="0"/>
          </a:p>
          <a:p>
            <a:pPr lvl="1"/>
            <a:r>
              <a:rPr lang="cs-CZ" sz="2400" dirty="0" smtClean="0"/>
              <a:t>Zorný úhel</a:t>
            </a:r>
            <a:r>
              <a:rPr lang="en-US" sz="2400" dirty="0" smtClean="0"/>
              <a:t> </a:t>
            </a:r>
            <a:r>
              <a:rPr lang="cs-CZ" sz="2400" dirty="0" smtClean="0"/>
              <a:t>1</a:t>
            </a:r>
            <a:r>
              <a:rPr lang="en-US" sz="2400" dirty="0" smtClean="0"/>
              <a:t>20</a:t>
            </a:r>
            <a:r>
              <a:rPr lang="cs-CZ" sz="2400" dirty="0" smtClean="0"/>
              <a:t>°</a:t>
            </a:r>
            <a:r>
              <a:rPr lang="en-US" sz="2400" dirty="0" smtClean="0"/>
              <a:t> </a:t>
            </a:r>
            <a:r>
              <a:rPr lang="en-US" sz="2400" dirty="0" err="1" smtClean="0"/>
              <a:t>diagon</a:t>
            </a:r>
            <a:r>
              <a:rPr lang="cs-CZ" sz="2400" dirty="0" err="1" smtClean="0"/>
              <a:t>álně</a:t>
            </a:r>
            <a:endParaRPr lang="cs-CZ" sz="2400" dirty="0" smtClean="0"/>
          </a:p>
          <a:p>
            <a:pPr lvl="1"/>
            <a:r>
              <a:rPr lang="en-US" sz="2400" dirty="0" smtClean="0"/>
              <a:t>Max </a:t>
            </a:r>
            <a:r>
              <a:rPr lang="cs-CZ" sz="2400" dirty="0" smtClean="0"/>
              <a:t>rozlišení</a:t>
            </a:r>
            <a:r>
              <a:rPr lang="en-US" sz="2400" dirty="0" smtClean="0"/>
              <a:t> </a:t>
            </a:r>
            <a:r>
              <a:rPr lang="cs-CZ" sz="2400" dirty="0" smtClean="0"/>
              <a:t>1</a:t>
            </a:r>
            <a:r>
              <a:rPr lang="en-US" sz="2400" dirty="0" smtClean="0"/>
              <a:t>280x960px</a:t>
            </a:r>
            <a:endParaRPr lang="en-US" sz="500" dirty="0" smtClean="0"/>
          </a:p>
          <a:p>
            <a:pPr lvl="1"/>
            <a:endParaRPr lang="cs-CZ" sz="500" dirty="0" smtClean="0"/>
          </a:p>
          <a:p>
            <a:r>
              <a:rPr lang="cs-CZ" dirty="0" err="1" smtClean="0"/>
              <a:t>Podsvícené</a:t>
            </a:r>
            <a:r>
              <a:rPr lang="cs-CZ" dirty="0" smtClean="0"/>
              <a:t> tlačítka</a:t>
            </a:r>
          </a:p>
          <a:p>
            <a:pPr lvl="1"/>
            <a:r>
              <a:rPr lang="cs-CZ" sz="2400" dirty="0" smtClean="0"/>
              <a:t>Snadná výměna</a:t>
            </a:r>
            <a:endParaRPr lang="en-US" sz="2400" dirty="0" smtClean="0"/>
          </a:p>
          <a:p>
            <a:r>
              <a:rPr lang="en-US" dirty="0" smtClean="0"/>
              <a:t>RFID </a:t>
            </a:r>
            <a:r>
              <a:rPr lang="cs-CZ" dirty="0" smtClean="0"/>
              <a:t>čtečka karet</a:t>
            </a:r>
            <a:endParaRPr lang="en-US" dirty="0" smtClean="0"/>
          </a:p>
          <a:p>
            <a:pPr lvl="1"/>
            <a:r>
              <a:rPr lang="en-US" sz="2400" dirty="0" smtClean="0"/>
              <a:t>13.56MHz f</a:t>
            </a:r>
            <a:r>
              <a:rPr lang="cs-CZ" sz="2400" dirty="0" err="1" smtClean="0"/>
              <a:t>rekvence</a:t>
            </a:r>
            <a:r>
              <a:rPr lang="en-US" sz="2400" dirty="0" smtClean="0"/>
              <a:t>, </a:t>
            </a:r>
            <a:r>
              <a:rPr lang="en-US" sz="2400" dirty="0" err="1" smtClean="0"/>
              <a:t>Mifare</a:t>
            </a:r>
            <a:r>
              <a:rPr lang="en-US" sz="2400" dirty="0" smtClean="0"/>
              <a:t>, </a:t>
            </a:r>
            <a:r>
              <a:rPr lang="en-US" sz="2400" dirty="0" err="1" smtClean="0"/>
              <a:t>iClass</a:t>
            </a:r>
            <a:r>
              <a:rPr lang="en-US" sz="2400" dirty="0" smtClean="0"/>
              <a:t>…</a:t>
            </a:r>
            <a:endParaRPr lang="cs-CZ" dirty="0" smtClean="0"/>
          </a:p>
        </p:txBody>
      </p:sp>
      <p:pic>
        <p:nvPicPr>
          <p:cNvPr id="7" name="Picture 2" descr="D:\HeliosIP\Helios IP Verso\Photos\LQ\HIP Verso_5_buttons_nametags_LQ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204864"/>
            <a:ext cx="1875479" cy="3528392"/>
          </a:xfrm>
          <a:prstGeom prst="rect">
            <a:avLst/>
          </a:prstGeom>
          <a:noFill/>
          <a:ln w="0"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 bwMode="auto">
          <a:xfrm>
            <a:off x="1052513" y="2286000"/>
            <a:ext cx="7343775" cy="399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3000" b="0" i="0" u="none" strike="noStrike" kern="0" cap="none" spc="0" normalizeH="0" baseline="0" noProof="0" dirty="0" smtClean="0">
              <a:ln>
                <a:noFill/>
              </a:ln>
              <a:solidFill>
                <a:srgbClr val="298FCD"/>
              </a:solidFill>
              <a:effectLst/>
              <a:uLnTx/>
              <a:uFillTx/>
              <a:latin typeface="Verdana" pitchFamily="34" charset="0"/>
              <a:ea typeface="+mj-ea"/>
              <a:cs typeface="+mj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1" i="0" u="none" strike="noStrike" kern="0" cap="small" spc="0" normalizeH="0" baseline="0" noProof="0" dirty="0" smtClean="0">
                <a:ln>
                  <a:noFill/>
                </a:ln>
                <a:solidFill>
                  <a:srgbClr val="005599"/>
                </a:solidFill>
                <a:effectLst/>
                <a:uLnTx/>
                <a:uFillTx/>
                <a:latin typeface="Verdana" pitchFamily="34" charset="0"/>
                <a:ea typeface="+mj-ea"/>
                <a:cs typeface="+mj-cs"/>
              </a:rPr>
              <a:t>Děkuji za pozornost</a:t>
            </a:r>
            <a:endParaRPr kumimoji="0" lang="cs-CZ" sz="3600" b="1" i="0" u="none" strike="noStrike" kern="0" cap="none" spc="0" normalizeH="0" baseline="0" noProof="0" dirty="0" smtClean="0">
              <a:ln>
                <a:noFill/>
              </a:ln>
              <a:solidFill>
                <a:srgbClr val="005599"/>
              </a:solidFill>
              <a:effectLst/>
              <a:uLnTx/>
              <a:uFillTx/>
              <a:latin typeface="Verdana" pitchFamily="34" charset="0"/>
              <a:ea typeface="+mj-ea"/>
              <a:cs typeface="+mj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111111"/>
              </a:solidFill>
              <a:effectLst/>
              <a:uLnTx/>
              <a:uFillTx/>
              <a:latin typeface="Verdana" pitchFamily="34" charset="0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Kontaktujte nás na:</a:t>
            </a:r>
            <a:endParaRPr kumimoji="0" 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111111"/>
              </a:solidFill>
              <a:effectLst/>
              <a:uLnTx/>
              <a:uFillTx/>
              <a:latin typeface="Verdana" pitchFamily="34" charset="0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sales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@2n.cz </a:t>
            </a:r>
            <a:endParaRPr kumimoji="0" lang="cs-CZ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hlinkClick r:id="rId3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111111"/>
              </a:solidFill>
              <a:effectLst/>
              <a:uLnTx/>
              <a:uFillTx/>
              <a:latin typeface="Verdana" pitchFamily="34" charset="0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500" b="0" i="0" u="none" strike="noStrike" kern="0" cap="none" spc="0" normalizeH="0" baseline="0" noProof="0" dirty="0" smtClean="0">
              <a:ln>
                <a:noFill/>
              </a:ln>
              <a:solidFill>
                <a:srgbClr val="111111"/>
              </a:solidFill>
              <a:effectLst/>
              <a:uLnTx/>
              <a:uFillTx/>
              <a:latin typeface="Verdana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800" b="0" i="0" u="none" strike="noStrike" kern="0" cap="none" spc="0" normalizeH="0" baseline="0" noProof="0" dirty="0">
              <a:ln>
                <a:noFill/>
              </a:ln>
              <a:solidFill>
                <a:srgbClr val="111111"/>
              </a:solidFill>
              <a:effectLst/>
              <a:uLnTx/>
              <a:uFillTx/>
              <a:latin typeface="Verdana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Obrázek 5" descr="Dvan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75" y="2357438"/>
            <a:ext cx="2486025" cy="3300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2627784" y="2166515"/>
            <a:ext cx="6516216" cy="4214813"/>
          </a:xfrm>
        </p:spPr>
        <p:txBody>
          <a:bodyPr/>
          <a:lstStyle/>
          <a:p>
            <a:pPr lvl="1">
              <a:buFont typeface="Verdana" pitchFamily="34" charset="0"/>
              <a:buChar char="•"/>
            </a:pPr>
            <a:r>
              <a:rPr lang="cs-CZ" sz="2200" dirty="0" smtClean="0">
                <a:solidFill>
                  <a:schemeClr val="tx1"/>
                </a:solidFill>
              </a:rPr>
              <a:t>Jsme česká společnost zaměstnávající 150 zaměstnanců, která se zabývá výrobou a vývojem telekomunikačních zařízení od roku 1991.</a:t>
            </a:r>
            <a:endParaRPr lang="en-GB" sz="2200" dirty="0" smtClean="0">
              <a:solidFill>
                <a:schemeClr val="tx1"/>
              </a:solidFill>
            </a:endParaRPr>
          </a:p>
          <a:p>
            <a:pPr>
              <a:buFont typeface="Verdana" pitchFamily="34" charset="0"/>
              <a:buChar char="•"/>
            </a:pPr>
            <a:endParaRPr lang="en-GB" sz="2200" dirty="0" smtClean="0"/>
          </a:p>
          <a:p>
            <a:pPr lvl="1">
              <a:buFont typeface="Verdana" pitchFamily="34" charset="0"/>
              <a:buChar char="•"/>
            </a:pPr>
            <a:r>
              <a:rPr lang="cs-CZ" sz="2200" dirty="0" smtClean="0">
                <a:solidFill>
                  <a:schemeClr val="tx1"/>
                </a:solidFill>
              </a:rPr>
              <a:t>1</a:t>
            </a:r>
            <a:r>
              <a:rPr lang="en-GB" sz="2200" smtClean="0">
                <a:solidFill>
                  <a:schemeClr val="tx1"/>
                </a:solidFill>
              </a:rPr>
              <a:t>0% </a:t>
            </a:r>
            <a:r>
              <a:rPr lang="cs-CZ" sz="2200" dirty="0" smtClean="0">
                <a:solidFill>
                  <a:schemeClr val="tx1"/>
                </a:solidFill>
              </a:rPr>
              <a:t>našich tržeb reinvestujeme do vlastního vývoje a výroby s cílem vytvářet nová a úspěšná řešení.</a:t>
            </a:r>
          </a:p>
          <a:p>
            <a:pPr lvl="1">
              <a:buFont typeface="Verdana" pitchFamily="34" charset="0"/>
              <a:buChar char="•"/>
            </a:pPr>
            <a:endParaRPr lang="cs-CZ" sz="2200" dirty="0" smtClean="0">
              <a:solidFill>
                <a:schemeClr val="tx1"/>
              </a:solidFill>
            </a:endParaRPr>
          </a:p>
          <a:p>
            <a:pPr lvl="1">
              <a:buFont typeface="Verdana" pitchFamily="34" charset="0"/>
              <a:buChar char="•"/>
            </a:pPr>
            <a:r>
              <a:rPr lang="cs-CZ" sz="2200" dirty="0" smtClean="0">
                <a:solidFill>
                  <a:schemeClr val="tx1"/>
                </a:solidFill>
              </a:rPr>
              <a:t>Naše produkty jsou vyvíjeny a kompletovány v Evropě.</a:t>
            </a:r>
          </a:p>
          <a:p>
            <a:pPr>
              <a:buFontTx/>
              <a:buNone/>
            </a:pPr>
            <a:endParaRPr lang="en-US" sz="1800" dirty="0" smtClean="0"/>
          </a:p>
        </p:txBody>
      </p:sp>
      <p:sp>
        <p:nvSpPr>
          <p:cNvPr id="9" name="Nadpis 1"/>
          <p:cNvSpPr>
            <a:spLocks noGrp="1"/>
          </p:cNvSpPr>
          <p:nvPr>
            <p:ph type="title"/>
          </p:nvPr>
        </p:nvSpPr>
        <p:spPr>
          <a:xfrm>
            <a:off x="2627313" y="620713"/>
            <a:ext cx="5616575" cy="1079500"/>
          </a:xfrm>
        </p:spPr>
        <p:txBody>
          <a:bodyPr/>
          <a:lstStyle/>
          <a:p>
            <a:r>
              <a:rPr lang="cs-CZ" dirty="0" smtClean="0"/>
              <a:t>2N TELEKOMUNIKACE</a:t>
            </a:r>
          </a:p>
        </p:txBody>
      </p:sp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</a:t>
            </a:r>
            <a:r>
              <a:rPr lang="cs-CZ" dirty="0" err="1" smtClean="0"/>
              <a:t>ákladní</a:t>
            </a:r>
            <a:r>
              <a:rPr lang="cs-CZ" dirty="0" smtClean="0"/>
              <a:t> popis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2135786" y="2133600"/>
            <a:ext cx="6983735" cy="4247728"/>
          </a:xfrm>
        </p:spPr>
        <p:txBody>
          <a:bodyPr/>
          <a:lstStyle/>
          <a:p>
            <a:r>
              <a:rPr lang="cs-CZ" dirty="0" smtClean="0"/>
              <a:t>Č</a:t>
            </a:r>
            <a:r>
              <a:rPr lang="en-US" dirty="0" err="1" smtClean="0"/>
              <a:t>ist</a:t>
            </a:r>
            <a:r>
              <a:rPr lang="cs-CZ" dirty="0" smtClean="0"/>
              <a:t>ě</a:t>
            </a:r>
            <a:r>
              <a:rPr lang="en-US" dirty="0" smtClean="0"/>
              <a:t> </a:t>
            </a:r>
            <a:r>
              <a:rPr lang="en-US" b="1" dirty="0" smtClean="0"/>
              <a:t>IP,</a:t>
            </a:r>
            <a:r>
              <a:rPr lang="en-US" dirty="0" smtClean="0"/>
              <a:t> </a:t>
            </a:r>
            <a:r>
              <a:rPr lang="en-US" b="1" dirty="0" smtClean="0"/>
              <a:t>SIP</a:t>
            </a:r>
            <a:r>
              <a:rPr lang="en-US" dirty="0" smtClean="0"/>
              <a:t> </a:t>
            </a:r>
            <a:r>
              <a:rPr lang="en-US" dirty="0" err="1" smtClean="0"/>
              <a:t>dve</a:t>
            </a:r>
            <a:r>
              <a:rPr lang="cs-CZ" dirty="0" err="1" smtClean="0"/>
              <a:t>řní</a:t>
            </a:r>
            <a:r>
              <a:rPr lang="cs-CZ" dirty="0" smtClean="0"/>
              <a:t> video </a:t>
            </a:r>
            <a:r>
              <a:rPr lang="cs-CZ" dirty="0" err="1" smtClean="0"/>
              <a:t>interkom</a:t>
            </a:r>
            <a:r>
              <a:rPr lang="cs-CZ" dirty="0" smtClean="0"/>
              <a:t> s ovládáním zámků </a:t>
            </a:r>
            <a:endParaRPr lang="en-US" b="1" dirty="0" smtClean="0"/>
          </a:p>
          <a:p>
            <a:pPr>
              <a:spcAft>
                <a:spcPts val="1200"/>
              </a:spcAft>
            </a:pPr>
            <a:r>
              <a:rPr lang="en-US" b="1" dirty="0" smtClean="0"/>
              <a:t>HD</a:t>
            </a:r>
            <a:r>
              <a:rPr lang="en-US" dirty="0" smtClean="0"/>
              <a:t> </a:t>
            </a:r>
            <a:r>
              <a:rPr lang="cs-CZ" dirty="0" smtClean="0"/>
              <a:t>kamera s nočním viděním</a:t>
            </a:r>
            <a:endParaRPr lang="en-US" sz="1600" b="1" dirty="0" smtClean="0"/>
          </a:p>
          <a:p>
            <a:pPr>
              <a:spcAft>
                <a:spcPts val="1200"/>
              </a:spcAft>
            </a:pPr>
            <a:r>
              <a:rPr lang="cs-CZ" b="1" dirty="0" smtClean="0"/>
              <a:t>Plně modulární</a:t>
            </a:r>
            <a:endParaRPr lang="cs-CZ" sz="1600" b="1" dirty="0" smtClean="0"/>
          </a:p>
          <a:p>
            <a:pPr>
              <a:spcAft>
                <a:spcPts val="1200"/>
              </a:spcAft>
            </a:pPr>
            <a:r>
              <a:rPr lang="cs-CZ" dirty="0" smtClean="0"/>
              <a:t>Možnost postupného přidávání modulů</a:t>
            </a:r>
            <a:endParaRPr lang="en-US" dirty="0" smtClean="0"/>
          </a:p>
          <a:p>
            <a:pPr>
              <a:spcAft>
                <a:spcPts val="1200"/>
              </a:spcAft>
            </a:pPr>
            <a:r>
              <a:rPr lang="cs-CZ" dirty="0" smtClean="0"/>
              <a:t>Zabezpečené majetku, osob i sítě</a:t>
            </a:r>
            <a:endParaRPr lang="en-US" dirty="0" smtClean="0"/>
          </a:p>
        </p:txBody>
      </p:sp>
      <p:pic>
        <p:nvPicPr>
          <p:cNvPr id="6" name="Picture 2" descr="D:\HeliosIP\Helios IP Verso\Photos\LQ\HIP Verso_5_buttons_nametags_LQ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204864"/>
            <a:ext cx="1875479" cy="3528392"/>
          </a:xfrm>
          <a:prstGeom prst="rect">
            <a:avLst/>
          </a:prstGeom>
          <a:noFill/>
          <a:ln w="0"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Popis jednotky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2412801" y="2133600"/>
            <a:ext cx="5975623" cy="4247728"/>
          </a:xfrm>
        </p:spPr>
        <p:txBody>
          <a:bodyPr/>
          <a:lstStyle/>
          <a:p>
            <a:pPr>
              <a:spcAft>
                <a:spcPts val="1800"/>
              </a:spcAft>
            </a:pPr>
            <a:r>
              <a:rPr lang="en-US" dirty="0" smtClean="0"/>
              <a:t>Robust</a:t>
            </a:r>
            <a:r>
              <a:rPr lang="cs-CZ" dirty="0" smtClean="0"/>
              <a:t>ní hardware</a:t>
            </a:r>
            <a:endParaRPr lang="en-US" dirty="0" smtClean="0"/>
          </a:p>
          <a:p>
            <a:pPr>
              <a:spcAft>
                <a:spcPts val="1800"/>
              </a:spcAft>
            </a:pPr>
            <a:r>
              <a:rPr lang="cs-CZ" dirty="0" smtClean="0"/>
              <a:t>Skoro neomezené možnosti kombinací modulů</a:t>
            </a:r>
            <a:endParaRPr lang="en-US" dirty="0" smtClean="0"/>
          </a:p>
          <a:p>
            <a:pPr>
              <a:spcAft>
                <a:spcPts val="1800"/>
              </a:spcAft>
            </a:pPr>
            <a:r>
              <a:rPr lang="cs-CZ" dirty="0" smtClean="0"/>
              <a:t>Instalace na zeď i do zdi</a:t>
            </a:r>
            <a:endParaRPr lang="en-US" dirty="0" smtClean="0"/>
          </a:p>
          <a:p>
            <a:pPr>
              <a:spcAft>
                <a:spcPts val="1800"/>
              </a:spcAft>
            </a:pPr>
            <a:r>
              <a:rPr lang="en-US" dirty="0" smtClean="0"/>
              <a:t>Plug and play </a:t>
            </a:r>
            <a:r>
              <a:rPr lang="en-US" dirty="0" err="1" smtClean="0"/>
              <a:t>instal</a:t>
            </a:r>
            <a:r>
              <a:rPr lang="cs-CZ" dirty="0" err="1" smtClean="0"/>
              <a:t>ace</a:t>
            </a:r>
            <a:endParaRPr lang="en-US" dirty="0" smtClean="0"/>
          </a:p>
          <a:p>
            <a:pPr>
              <a:spcAft>
                <a:spcPts val="1800"/>
              </a:spcAft>
            </a:pPr>
            <a:r>
              <a:rPr lang="cs-CZ" dirty="0" smtClean="0"/>
              <a:t>Odolnost vůči počasí i </a:t>
            </a:r>
            <a:r>
              <a:rPr lang="cs-CZ" dirty="0" smtClean="0"/>
              <a:t>vandalům</a:t>
            </a:r>
            <a:endParaRPr lang="cs-CZ" dirty="0" smtClean="0"/>
          </a:p>
        </p:txBody>
      </p:sp>
      <p:pic>
        <p:nvPicPr>
          <p:cNvPr id="7" name="Picture 2" descr="D:\HeliosIP\Helios IP Verso\Photos\LQ\HIP Verso_5_buttons_nametags_LQ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204864"/>
            <a:ext cx="1875479" cy="3528392"/>
          </a:xfrm>
          <a:prstGeom prst="rect">
            <a:avLst/>
          </a:prstGeom>
          <a:noFill/>
          <a:ln w="0"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zapojení</a:t>
            </a:r>
          </a:p>
        </p:txBody>
      </p:sp>
      <p:pic>
        <p:nvPicPr>
          <p:cNvPr id="3074" name="Picture 2" descr="D:\HeliosIP\Helios IP Force\Photos\scheme.jpg"/>
          <p:cNvPicPr>
            <a:picLocks noChangeAspect="1" noChangeArrowheads="1"/>
          </p:cNvPicPr>
          <p:nvPr/>
        </p:nvPicPr>
        <p:blipFill>
          <a:blip r:embed="rId2" cstate="print"/>
          <a:srcRect l="31887"/>
          <a:stretch>
            <a:fillRect/>
          </a:stretch>
        </p:blipFill>
        <p:spPr bwMode="auto">
          <a:xfrm>
            <a:off x="2699792" y="1628800"/>
            <a:ext cx="4764858" cy="4789595"/>
          </a:xfrm>
          <a:prstGeom prst="rect">
            <a:avLst/>
          </a:prstGeom>
          <a:noFill/>
        </p:spPr>
      </p:pic>
      <p:pic>
        <p:nvPicPr>
          <p:cNvPr id="6" name="Picture 2" descr="D:\HeliosIP\Helios IP Verso\Photos\LQ\HIP Verso_5_buttons_nametags_LQ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4293096"/>
            <a:ext cx="765502" cy="1440160"/>
          </a:xfrm>
          <a:prstGeom prst="rect">
            <a:avLst/>
          </a:prstGeom>
          <a:noFill/>
          <a:ln w="0"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Vlastnosti</a:t>
            </a:r>
            <a:r>
              <a:rPr lang="en-US" dirty="0" smtClean="0"/>
              <a:t> I</a:t>
            </a:r>
            <a:endParaRPr lang="cs-CZ" dirty="0" smtClean="0"/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2123728" y="1772816"/>
            <a:ext cx="5976664" cy="4524743"/>
          </a:xfrm>
        </p:spPr>
        <p:txBody>
          <a:bodyPr/>
          <a:lstStyle/>
          <a:p>
            <a:pPr>
              <a:spcAft>
                <a:spcPts val="1800"/>
              </a:spcAft>
              <a:buFont typeface="Verdana" pitchFamily="34" charset="0"/>
              <a:buChar char="•"/>
            </a:pPr>
            <a:r>
              <a:rPr lang="cs-CZ" dirty="0" smtClean="0"/>
              <a:t>Až </a:t>
            </a:r>
            <a:r>
              <a:rPr lang="en-US" dirty="0" smtClean="0"/>
              <a:t>30 </a:t>
            </a:r>
            <a:r>
              <a:rPr lang="en-US" dirty="0" err="1" smtClean="0"/>
              <a:t>modul</a:t>
            </a:r>
            <a:r>
              <a:rPr lang="cs-CZ" dirty="0" smtClean="0"/>
              <a:t>ů</a:t>
            </a:r>
            <a:endParaRPr lang="en-US" dirty="0" smtClean="0"/>
          </a:p>
          <a:p>
            <a:pPr>
              <a:spcAft>
                <a:spcPts val="1800"/>
              </a:spcAft>
              <a:buFont typeface="Verdana" pitchFamily="34" charset="0"/>
              <a:buChar char="•"/>
            </a:pPr>
            <a:r>
              <a:rPr lang="cs-CZ" dirty="0" smtClean="0"/>
              <a:t>Místě oddělené moduly pro odchodovou čtečku nebo </a:t>
            </a:r>
            <a:r>
              <a:rPr lang="cs-CZ" dirty="0" err="1" smtClean="0"/>
              <a:t>klávenici</a:t>
            </a:r>
            <a:endParaRPr lang="en-US" dirty="0" smtClean="0"/>
          </a:p>
          <a:p>
            <a:pPr>
              <a:spcAft>
                <a:spcPts val="1800"/>
              </a:spcAft>
              <a:buFont typeface="Verdana" pitchFamily="34" charset="0"/>
              <a:buChar char="•"/>
            </a:pPr>
            <a:r>
              <a:rPr lang="cs-CZ" dirty="0" smtClean="0"/>
              <a:t>Až </a:t>
            </a:r>
            <a:r>
              <a:rPr lang="en-US" dirty="0" smtClean="0"/>
              <a:t>146 </a:t>
            </a:r>
            <a:r>
              <a:rPr lang="cs-CZ" dirty="0" smtClean="0"/>
              <a:t>tlačítek</a:t>
            </a:r>
            <a:endParaRPr lang="en-US" dirty="0" smtClean="0"/>
          </a:p>
          <a:p>
            <a:pPr>
              <a:spcAft>
                <a:spcPts val="1800"/>
              </a:spcAft>
              <a:buFont typeface="Verdana" pitchFamily="34" charset="0"/>
              <a:buChar char="•"/>
            </a:pPr>
            <a:r>
              <a:rPr lang="cs-CZ" dirty="0" smtClean="0"/>
              <a:t>Elektronické jmenovky</a:t>
            </a:r>
            <a:endParaRPr lang="en-US" dirty="0" smtClean="0"/>
          </a:p>
          <a:p>
            <a:pPr>
              <a:spcAft>
                <a:spcPts val="1800"/>
              </a:spcAft>
              <a:buFont typeface="Verdana" pitchFamily="34" charset="0"/>
              <a:buChar char="•"/>
            </a:pPr>
            <a:r>
              <a:rPr lang="cs-CZ" dirty="0" smtClean="0"/>
              <a:t>Čtečka zabezpečených RFID karet</a:t>
            </a:r>
          </a:p>
        </p:txBody>
      </p:sp>
      <p:pic>
        <p:nvPicPr>
          <p:cNvPr id="6" name="Picture 2" descr="D:\HeliosIP\Helios IP Verso\Photos\LQ\HIP Verso_5_buttons_nametags_LQ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204864"/>
            <a:ext cx="1875479" cy="3528392"/>
          </a:xfrm>
          <a:prstGeom prst="rect">
            <a:avLst/>
          </a:prstGeom>
          <a:noFill/>
          <a:ln w="0"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2627313" y="620713"/>
            <a:ext cx="5833119" cy="1079500"/>
          </a:xfrm>
        </p:spPr>
        <p:txBody>
          <a:bodyPr/>
          <a:lstStyle/>
          <a:p>
            <a:r>
              <a:rPr lang="cs-CZ" dirty="0" smtClean="0"/>
              <a:t>Vlastnosti</a:t>
            </a:r>
            <a:r>
              <a:rPr lang="en-US" dirty="0" smtClean="0"/>
              <a:t> II</a:t>
            </a:r>
            <a:endParaRPr lang="cs-CZ" dirty="0" smtClean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2123728" y="1772816"/>
            <a:ext cx="6408712" cy="4524743"/>
          </a:xfrm>
        </p:spPr>
        <p:txBody>
          <a:bodyPr/>
          <a:lstStyle/>
          <a:p>
            <a:pPr>
              <a:spcAft>
                <a:spcPts val="1800"/>
              </a:spcAft>
              <a:buFont typeface="Verdana" pitchFamily="34" charset="0"/>
              <a:buChar char="•"/>
            </a:pPr>
            <a:r>
              <a:rPr lang="cs-CZ" dirty="0" smtClean="0"/>
              <a:t>Logování událostí pro sledování docházku</a:t>
            </a:r>
            <a:endParaRPr lang="en-US" dirty="0" smtClean="0"/>
          </a:p>
          <a:p>
            <a:pPr>
              <a:spcAft>
                <a:spcPts val="1800"/>
              </a:spcAft>
              <a:buFont typeface="Verdana" pitchFamily="34" charset="0"/>
              <a:buChar char="•"/>
            </a:pPr>
            <a:r>
              <a:rPr lang="cs-CZ" dirty="0" smtClean="0"/>
              <a:t>Integrace do CCTV a připojení externí kamery</a:t>
            </a:r>
            <a:endParaRPr lang="en-US" dirty="0" smtClean="0"/>
          </a:p>
          <a:p>
            <a:pPr>
              <a:spcAft>
                <a:spcPts val="1800"/>
              </a:spcAft>
              <a:buFont typeface="Verdana" pitchFamily="34" charset="0"/>
              <a:buChar char="•"/>
            </a:pPr>
            <a:r>
              <a:rPr lang="en-US" dirty="0" smtClean="0"/>
              <a:t>Picture to email</a:t>
            </a:r>
          </a:p>
          <a:p>
            <a:pPr>
              <a:spcAft>
                <a:spcPts val="1800"/>
              </a:spcAft>
              <a:buFont typeface="Verdana" pitchFamily="34" charset="0"/>
              <a:buChar char="•"/>
            </a:pPr>
            <a:r>
              <a:rPr lang="cs-CZ" dirty="0" smtClean="0"/>
              <a:t>Automatické upgrady a updaty</a:t>
            </a:r>
            <a:endParaRPr lang="en-US" dirty="0" smtClean="0"/>
          </a:p>
          <a:p>
            <a:pPr>
              <a:spcAft>
                <a:spcPts val="1800"/>
              </a:spcAft>
              <a:buFont typeface="Verdana" pitchFamily="34" charset="0"/>
              <a:buChar char="•"/>
            </a:pPr>
            <a:r>
              <a:rPr lang="en-US" dirty="0" err="1" smtClean="0"/>
              <a:t>Autonom</a:t>
            </a:r>
            <a:r>
              <a:rPr lang="cs-CZ" dirty="0" smtClean="0"/>
              <a:t>ní test </a:t>
            </a:r>
            <a:r>
              <a:rPr lang="cs-CZ" dirty="0" smtClean="0"/>
              <a:t>funkčnosti</a:t>
            </a:r>
            <a:endParaRPr lang="cs-CZ" dirty="0" smtClean="0"/>
          </a:p>
        </p:txBody>
      </p:sp>
      <p:pic>
        <p:nvPicPr>
          <p:cNvPr id="8" name="Picture 2" descr="D:\HeliosIP\Helios IP Verso\Photos\LQ\HIP Verso_5_buttons_nametags_LQ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204864"/>
            <a:ext cx="1875479" cy="3528392"/>
          </a:xfrm>
          <a:prstGeom prst="rect">
            <a:avLst/>
          </a:prstGeom>
          <a:noFill/>
          <a:ln w="0"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2627313" y="620713"/>
            <a:ext cx="5833119" cy="1079500"/>
          </a:xfrm>
        </p:spPr>
        <p:txBody>
          <a:bodyPr/>
          <a:lstStyle/>
          <a:p>
            <a:r>
              <a:rPr lang="en-US" dirty="0" err="1" smtClean="0"/>
              <a:t>Modularit</a:t>
            </a:r>
            <a:r>
              <a:rPr lang="cs-CZ" dirty="0" smtClean="0"/>
              <a:t>a</a:t>
            </a:r>
          </a:p>
        </p:txBody>
      </p:sp>
      <p:pic>
        <p:nvPicPr>
          <p:cNvPr id="1026" name="Picture 2" descr="D:\HeliosIP\Helios IP Verso\ALL 2m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5108" y="1700808"/>
            <a:ext cx="8699380" cy="482453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2627313" y="620713"/>
            <a:ext cx="5833119" cy="1079500"/>
          </a:xfrm>
        </p:spPr>
        <p:txBody>
          <a:bodyPr/>
          <a:lstStyle/>
          <a:p>
            <a:r>
              <a:rPr lang="cs-CZ" dirty="0" smtClean="0"/>
              <a:t>Příklady konfigurací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323528" y="5589240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Infopanel</a:t>
            </a:r>
            <a:r>
              <a:rPr lang="cs-CZ" dirty="0" smtClean="0"/>
              <a:t> resp. Čtečka karet                 Záslepka                                   5 tlačítko</a:t>
            </a:r>
          </a:p>
          <a:p>
            <a:pPr algn="ctr"/>
            <a:r>
              <a:rPr lang="cs-CZ" dirty="0" smtClean="0"/>
              <a:t>Všechno instalace do zdi      	                </a:t>
            </a:r>
            <a:endParaRPr lang="cs-CZ" dirty="0"/>
          </a:p>
        </p:txBody>
      </p:sp>
      <p:pic>
        <p:nvPicPr>
          <p:cNvPr id="2" name="Picture 2" descr="D:\HeliosIP\Helios IP Verso\Photos\LQ\HIP Verso_infopanel_nametags_LQ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975" y="1988840"/>
            <a:ext cx="1687769" cy="3175248"/>
          </a:xfrm>
          <a:prstGeom prst="rect">
            <a:avLst/>
          </a:prstGeom>
          <a:noFill/>
        </p:spPr>
      </p:pic>
      <p:pic>
        <p:nvPicPr>
          <p:cNvPr id="3" name="Picture 3" descr="D:\HeliosIP\Helios IP Verso\Photos\LQ\HIP Verso_basic unit_nametags_LQ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7693" y="1988840"/>
            <a:ext cx="1722379" cy="3240360"/>
          </a:xfrm>
          <a:prstGeom prst="rect">
            <a:avLst/>
          </a:prstGeom>
          <a:noFill/>
        </p:spPr>
      </p:pic>
      <p:pic>
        <p:nvPicPr>
          <p:cNvPr id="4" name="Picture 4" descr="D:\HeliosIP\Helios IP Verso\Photos\LQ\HIP Verso_5_buttons_nametags_LQ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78013" y="1988840"/>
            <a:ext cx="1722379" cy="324036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2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609600" marR="0" indent="-6096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 typeface="Wingdings" pitchFamily="2" charset="2"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Univers CE 57 Condensed" pitchFamily="8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609600" marR="0" indent="-6096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 typeface="Wingdings" pitchFamily="2" charset="2"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Univers CE 57 Condensed" pitchFamily="82" charset="0"/>
          </a:defRPr>
        </a:defPPr>
      </a:lstStyle>
    </a:lnDef>
  </a:objectDefaults>
  <a:extraClrSchemeLst>
    <a:extraClrScheme>
      <a:clrScheme name="star-g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r-g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r-g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r-g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r-g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r-g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r-g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r-g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r-g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r-g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r-g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r-g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</Template>
  <TotalTime>1285</TotalTime>
  <Words>260</Words>
  <Application>Microsoft Office PowerPoint</Application>
  <PresentationFormat>Prezentácia na obrazovke (4:3)</PresentationFormat>
  <Paragraphs>67</Paragraphs>
  <Slides>12</Slides>
  <Notes>1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12</vt:i4>
      </vt:variant>
    </vt:vector>
  </HeadingPairs>
  <TitlesOfParts>
    <vt:vector size="13" baseType="lpstr">
      <vt:lpstr>PowerPoint</vt:lpstr>
      <vt:lpstr> 2N® Helios IP Verso</vt:lpstr>
      <vt:lpstr>2N TELEKOMUNIKACE</vt:lpstr>
      <vt:lpstr>Základní popis</vt:lpstr>
      <vt:lpstr>Popis jednotky</vt:lpstr>
      <vt:lpstr>Základní zapojení</vt:lpstr>
      <vt:lpstr>Vlastnosti I</vt:lpstr>
      <vt:lpstr>Vlastnosti II</vt:lpstr>
      <vt:lpstr>Modularita</vt:lpstr>
      <vt:lpstr>Příklady konfigurací</vt:lpstr>
      <vt:lpstr>Technické parametry I</vt:lpstr>
      <vt:lpstr>Technické parametry II</vt:lpstr>
      <vt:lpstr>Snímka 12</vt:lpstr>
    </vt:vector>
  </TitlesOfParts>
  <Company>2N TELEKOMUNIKACE a.s.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Králová Michaela, Mgr.</dc:creator>
  <cp:lastModifiedBy>Vilhan</cp:lastModifiedBy>
  <cp:revision>56</cp:revision>
  <dcterms:created xsi:type="dcterms:W3CDTF">2008-02-20T15:18:54Z</dcterms:created>
  <dcterms:modified xsi:type="dcterms:W3CDTF">2014-01-14T17:07:55Z</dcterms:modified>
</cp:coreProperties>
</file>