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9" r:id="rId3"/>
    <p:sldId id="262" r:id="rId4"/>
    <p:sldId id="269" r:id="rId5"/>
    <p:sldId id="270" r:id="rId6"/>
    <p:sldId id="271" r:id="rId7"/>
    <p:sldId id="273" r:id="rId8"/>
    <p:sldId id="275" r:id="rId9"/>
    <p:sldId id="278" r:id="rId10"/>
    <p:sldId id="276" r:id="rId11"/>
    <p:sldId id="277" r:id="rId12"/>
    <p:sldId id="257" r:id="rId13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Univers CE 57 Condensed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5599"/>
    <a:srgbClr val="FF3300"/>
    <a:srgbClr val="298FCD"/>
    <a:srgbClr val="2D82C9"/>
    <a:srgbClr val="3088D0"/>
    <a:srgbClr val="3366CC"/>
    <a:srgbClr val="111111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575" autoAdjust="0"/>
  </p:normalViewPr>
  <p:slideViewPr>
    <p:cSldViewPr>
      <p:cViewPr varScale="1">
        <p:scale>
          <a:sx n="119" d="100"/>
          <a:sy n="11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4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65E75A5-A474-4734-B97A-EA9CB3ED8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D824B26-E1F7-4365-9363-4E9D555E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59350" cy="3719513"/>
          </a:xfrm>
          <a:ln/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DD40D-D313-4937-BE51-6122533F5B2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lang="en-US" sz="4000" b="1" cap="none" baseline="0" dirty="0">
                <a:solidFill>
                  <a:srgbClr val="005599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9C6F7-4413-4AF1-AA7A-9DF2D36AA0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2D96E-2ADF-4EDA-8497-DCC18474EB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62778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62778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2A81F-91F4-4DA4-BF70-027AC3C1B7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F4EF9-0E05-47F4-8B38-51EB63B11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98473-1FB4-4248-94B4-73B7A86BEA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lvl="0"/>
            <a:r>
              <a:rPr lang="cs-CZ" noProof="0" smtClean="0"/>
              <a:t>Klepnutím na ikonu přidáte obrázek SmartArt.</a:t>
            </a:r>
            <a:endParaRPr lang="en-US" noProof="0" smtClean="0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627313" y="620688"/>
            <a:ext cx="5616575" cy="10795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DD3EA-DD47-4053-9302-73441A534E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600"/>
            </a:lvl2pPr>
            <a:lvl3pPr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3pPr>
            <a:lvl4pPr>
              <a:buFont typeface="Verdana" pitchFamily="34" charset="0"/>
              <a:buChar char="»"/>
              <a:defRPr sz="22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1759-5AD7-48B6-8629-90B73FAA9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27784" y="2133600"/>
            <a:ext cx="5616104" cy="3992563"/>
          </a:xfrm>
        </p:spPr>
        <p:txBody>
          <a:bodyPr/>
          <a:lstStyle>
            <a:lvl2pPr>
              <a:defRPr sz="2600"/>
            </a:lvl2pPr>
            <a:lvl3pPr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3pPr>
            <a:lvl4pPr>
              <a:buFont typeface="Verdana" pitchFamily="34" charset="0"/>
              <a:buChar char="»"/>
              <a:defRPr sz="2200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2BBF-FFB6-447E-87AF-EBF770576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none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3D93-7EDB-4F41-BA25-07CE50AB2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313" y="620688"/>
            <a:ext cx="6049143" cy="10795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2170584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7784" y="1772816"/>
            <a:ext cx="6059016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DE584-AC88-43C7-B031-2996872441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8D24-182C-4EE9-8FC5-182427F72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402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72815"/>
            <a:ext cx="4041775" cy="4020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2627313" y="260350"/>
            <a:ext cx="5616575" cy="14398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6247-9095-466F-9DA7-E64665B23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717B-9097-4718-9C83-334A01C372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1C37-F162-4AF2-9CC5-C43589F6A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2N_LetterPaper_Bottom"/>
          <p:cNvPicPr>
            <a:picLocks noChangeAspect="1" noChangeArrowheads="1"/>
          </p:cNvPicPr>
          <p:nvPr/>
        </p:nvPicPr>
        <p:blipFill>
          <a:blip r:embed="rId16" cstate="print"/>
          <a:srcRect t="74921"/>
          <a:stretch>
            <a:fillRect/>
          </a:stretch>
        </p:blipFill>
        <p:spPr bwMode="auto">
          <a:xfrm>
            <a:off x="1928813" y="6608763"/>
            <a:ext cx="6985000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9" descr="2N_LetterPaper_Top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860425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7313" y="620713"/>
            <a:ext cx="56165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133600"/>
            <a:ext cx="7343775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27313" y="6237288"/>
            <a:ext cx="1054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79838" y="6257925"/>
            <a:ext cx="345598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8850" y="6245225"/>
            <a:ext cx="90963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D864C66-8B42-4BD8-B47B-85E6F3D69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599"/>
          </a:solidFill>
          <a:latin typeface="Verdan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5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5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5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5599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8FCD"/>
          </a:solidFill>
          <a:latin typeface="Univers CE 57 Condensed" pitchFamily="8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8FCD"/>
          </a:solidFill>
          <a:latin typeface="Univers CE 57 Condensed" pitchFamily="8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8FCD"/>
          </a:solidFill>
          <a:latin typeface="Univers CE 57 Condensed" pitchFamily="8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98FCD"/>
          </a:solidFill>
          <a:latin typeface="Univers CE 57 Condensed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1111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11111"/>
          </a:solidFill>
          <a:latin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1111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333333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beran@2n.cz" TargetMode="External"/><Relationship Id="rId2" Type="http://schemas.openxmlformats.org/officeDocument/2006/relationships/hyperlink" Target="mailto:sales@2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2N</a:t>
            </a:r>
            <a:r>
              <a:rPr lang="cs-CZ" baseline="30000" dirty="0" smtClean="0"/>
              <a:t>® </a:t>
            </a:r>
            <a:r>
              <a:rPr lang="cs-CZ" dirty="0" err="1" smtClean="0"/>
              <a:t>Helios</a:t>
            </a:r>
            <a:r>
              <a:rPr lang="cs-CZ" dirty="0" smtClean="0"/>
              <a:t> IP </a:t>
            </a:r>
            <a:r>
              <a:rPr lang="en-US" dirty="0" smtClean="0"/>
              <a:t>Verso</a:t>
            </a:r>
            <a:endParaRPr lang="cs-CZ" dirty="0" smtClean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Produktová prezentace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833119" cy="1079500"/>
          </a:xfrm>
        </p:spPr>
        <p:txBody>
          <a:bodyPr/>
          <a:lstStyle/>
          <a:p>
            <a:r>
              <a:rPr lang="cs-CZ" dirty="0" smtClean="0"/>
              <a:t>Technické parametry </a:t>
            </a:r>
            <a:r>
              <a:rPr lang="en-US" dirty="0" smtClean="0"/>
              <a:t>I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016224" y="1844824"/>
            <a:ext cx="6876256" cy="4751784"/>
          </a:xfrm>
        </p:spPr>
        <p:txBody>
          <a:bodyPr/>
          <a:lstStyle/>
          <a:p>
            <a:r>
              <a:rPr lang="cs-CZ" dirty="0" err="1" smtClean="0"/>
              <a:t>Kodeky</a:t>
            </a:r>
            <a:endParaRPr lang="en-US" dirty="0" smtClean="0"/>
          </a:p>
          <a:p>
            <a:pPr lvl="1"/>
            <a:r>
              <a:rPr lang="en-US" sz="2400" dirty="0" smtClean="0"/>
              <a:t>G.711, G</a:t>
            </a:r>
            <a:r>
              <a:rPr lang="cs-CZ" sz="2400" dirty="0" smtClean="0"/>
              <a:t>.</a:t>
            </a:r>
            <a:r>
              <a:rPr lang="en-US" sz="2400" dirty="0" smtClean="0"/>
              <a:t>729, H.264</a:t>
            </a:r>
            <a:r>
              <a:rPr lang="cs-CZ" sz="2400" dirty="0" smtClean="0"/>
              <a:t>,</a:t>
            </a:r>
            <a:r>
              <a:rPr lang="en-US" sz="2400" dirty="0" smtClean="0"/>
              <a:t> H.263+, H.263, MJPEG</a:t>
            </a:r>
            <a:endParaRPr lang="cs-CZ" sz="2400" dirty="0" smtClean="0"/>
          </a:p>
          <a:p>
            <a:pPr lvl="1"/>
            <a:endParaRPr lang="en-US" sz="600" dirty="0" smtClean="0"/>
          </a:p>
          <a:p>
            <a:r>
              <a:rPr lang="cs-CZ" dirty="0" smtClean="0"/>
              <a:t>Stupeň krytí</a:t>
            </a:r>
            <a:endParaRPr lang="en-US" dirty="0" smtClean="0"/>
          </a:p>
          <a:p>
            <a:pPr lvl="1"/>
            <a:r>
              <a:rPr lang="cs-CZ" sz="2400" dirty="0" smtClean="0"/>
              <a:t>IP</a:t>
            </a:r>
            <a:r>
              <a:rPr lang="en-US" sz="2400" dirty="0" smtClean="0"/>
              <a:t>54</a:t>
            </a:r>
            <a:endParaRPr lang="cs-CZ" sz="2400" dirty="0" smtClean="0"/>
          </a:p>
          <a:p>
            <a:pPr lvl="1"/>
            <a:endParaRPr lang="en-US" sz="600" dirty="0" smtClean="0"/>
          </a:p>
          <a:p>
            <a:r>
              <a:rPr lang="cs-CZ" dirty="0" smtClean="0"/>
              <a:t>Teplotní rozsah</a:t>
            </a:r>
            <a:endParaRPr lang="en-US" dirty="0" smtClean="0"/>
          </a:p>
          <a:p>
            <a:pPr lvl="1"/>
            <a:r>
              <a:rPr lang="en-US" sz="2400" dirty="0" smtClean="0"/>
              <a:t>-40 – +60 </a:t>
            </a:r>
            <a:r>
              <a:rPr lang="cs-CZ" sz="2400" dirty="0" smtClean="0"/>
              <a:t>(°C) </a:t>
            </a:r>
          </a:p>
          <a:p>
            <a:pPr lvl="1"/>
            <a:endParaRPr lang="cs-CZ" sz="600" dirty="0" smtClean="0"/>
          </a:p>
          <a:p>
            <a:r>
              <a:rPr lang="cs-CZ" dirty="0" smtClean="0"/>
              <a:t>Napájení</a:t>
            </a:r>
          </a:p>
          <a:p>
            <a:pPr lvl="1"/>
            <a:r>
              <a:rPr lang="en-US" sz="2400" dirty="0" err="1" smtClean="0"/>
              <a:t>PoE</a:t>
            </a:r>
            <a:r>
              <a:rPr lang="en-US" sz="2400" dirty="0" smtClean="0"/>
              <a:t> 802.3af </a:t>
            </a:r>
            <a:r>
              <a:rPr lang="cs-CZ" sz="2400" dirty="0" smtClean="0"/>
              <a:t>nebo</a:t>
            </a:r>
            <a:r>
              <a:rPr lang="en-US" sz="2400" dirty="0" smtClean="0"/>
              <a:t> 12V DC adapt</a:t>
            </a:r>
            <a:r>
              <a:rPr lang="cs-CZ" sz="2400" dirty="0" smtClean="0"/>
              <a:t>ér</a:t>
            </a:r>
            <a:endParaRPr lang="cs-CZ" dirty="0" smtClean="0"/>
          </a:p>
        </p:txBody>
      </p:sp>
      <p:pic>
        <p:nvPicPr>
          <p:cNvPr id="8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833119" cy="1079500"/>
          </a:xfrm>
        </p:spPr>
        <p:txBody>
          <a:bodyPr/>
          <a:lstStyle/>
          <a:p>
            <a:r>
              <a:rPr lang="cs-CZ" dirty="0" smtClean="0"/>
              <a:t>Technické parametry </a:t>
            </a:r>
            <a:r>
              <a:rPr lang="en-US" dirty="0" smtClean="0"/>
              <a:t>II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016224" y="1772816"/>
            <a:ext cx="6876256" cy="4823792"/>
          </a:xfrm>
        </p:spPr>
        <p:txBody>
          <a:bodyPr/>
          <a:lstStyle/>
          <a:p>
            <a:pPr lvl="1"/>
            <a:endParaRPr lang="cs-CZ" sz="500" dirty="0" smtClean="0"/>
          </a:p>
          <a:p>
            <a:r>
              <a:rPr lang="cs-CZ" dirty="0" smtClean="0"/>
              <a:t>Kamera s IR přísvitem a nočním viděním</a:t>
            </a:r>
            <a:endParaRPr lang="en-US" dirty="0" smtClean="0"/>
          </a:p>
          <a:p>
            <a:pPr lvl="1"/>
            <a:r>
              <a:rPr lang="cs-CZ" sz="2400" dirty="0" smtClean="0"/>
              <a:t>Zorný úhel</a:t>
            </a:r>
            <a:r>
              <a:rPr lang="en-US" sz="2400" dirty="0" smtClean="0"/>
              <a:t> </a:t>
            </a:r>
            <a:r>
              <a:rPr lang="cs-CZ" sz="2400" dirty="0" smtClean="0"/>
              <a:t>1</a:t>
            </a:r>
            <a:r>
              <a:rPr lang="en-US" sz="2400" dirty="0" smtClean="0"/>
              <a:t>20</a:t>
            </a:r>
            <a:r>
              <a:rPr lang="cs-CZ" sz="2400" dirty="0" smtClean="0"/>
              <a:t>°</a:t>
            </a:r>
            <a:r>
              <a:rPr lang="en-US" sz="2400" dirty="0" smtClean="0"/>
              <a:t> </a:t>
            </a:r>
            <a:r>
              <a:rPr lang="en-US" sz="2400" dirty="0" err="1" smtClean="0"/>
              <a:t>diagon</a:t>
            </a:r>
            <a:r>
              <a:rPr lang="cs-CZ" sz="2400" dirty="0" err="1" smtClean="0"/>
              <a:t>álně</a:t>
            </a:r>
            <a:endParaRPr lang="cs-CZ" sz="2400" dirty="0" smtClean="0"/>
          </a:p>
          <a:p>
            <a:pPr lvl="1"/>
            <a:r>
              <a:rPr lang="en-US" sz="2400" dirty="0" smtClean="0"/>
              <a:t>Max </a:t>
            </a:r>
            <a:r>
              <a:rPr lang="cs-CZ" sz="2400" dirty="0" smtClean="0"/>
              <a:t>rozlišení</a:t>
            </a:r>
            <a:r>
              <a:rPr lang="en-US" sz="2400" dirty="0" smtClean="0"/>
              <a:t> </a:t>
            </a:r>
            <a:r>
              <a:rPr lang="cs-CZ" sz="2400" dirty="0" smtClean="0"/>
              <a:t>1</a:t>
            </a:r>
            <a:r>
              <a:rPr lang="en-US" sz="2400" dirty="0" smtClean="0"/>
              <a:t>280x960px</a:t>
            </a:r>
            <a:endParaRPr lang="en-US" sz="500" dirty="0" smtClean="0"/>
          </a:p>
          <a:p>
            <a:pPr lvl="1"/>
            <a:endParaRPr lang="cs-CZ" sz="500" dirty="0" smtClean="0"/>
          </a:p>
          <a:p>
            <a:r>
              <a:rPr lang="cs-CZ" dirty="0" err="1" smtClean="0"/>
              <a:t>Podsvícené</a:t>
            </a:r>
            <a:r>
              <a:rPr lang="cs-CZ" dirty="0" smtClean="0"/>
              <a:t> tlačítka</a:t>
            </a:r>
          </a:p>
          <a:p>
            <a:pPr lvl="1"/>
            <a:r>
              <a:rPr lang="cs-CZ" sz="2400" dirty="0" smtClean="0"/>
              <a:t>Snadná výměna</a:t>
            </a:r>
            <a:endParaRPr lang="en-US" sz="2400" dirty="0" smtClean="0"/>
          </a:p>
          <a:p>
            <a:r>
              <a:rPr lang="en-US" dirty="0" smtClean="0"/>
              <a:t>RFID </a:t>
            </a:r>
            <a:r>
              <a:rPr lang="cs-CZ" dirty="0" smtClean="0"/>
              <a:t>čtečka karet</a:t>
            </a:r>
            <a:endParaRPr lang="en-US" dirty="0" smtClean="0"/>
          </a:p>
          <a:p>
            <a:pPr lvl="1"/>
            <a:r>
              <a:rPr lang="en-US" sz="2400" dirty="0" smtClean="0"/>
              <a:t>13.56MHz f</a:t>
            </a:r>
            <a:r>
              <a:rPr lang="cs-CZ" sz="2400" dirty="0" err="1" smtClean="0"/>
              <a:t>rekvence</a:t>
            </a:r>
            <a:r>
              <a:rPr lang="en-US" sz="2400" dirty="0" smtClean="0"/>
              <a:t>, </a:t>
            </a:r>
            <a:r>
              <a:rPr lang="en-US" sz="2400" dirty="0" err="1" smtClean="0"/>
              <a:t>Mifare</a:t>
            </a:r>
            <a:r>
              <a:rPr lang="en-US" sz="2400" dirty="0" smtClean="0"/>
              <a:t>, </a:t>
            </a:r>
            <a:r>
              <a:rPr lang="en-US" sz="2400" dirty="0" err="1" smtClean="0"/>
              <a:t>iClass</a:t>
            </a:r>
            <a:r>
              <a:rPr lang="en-US" sz="2400" dirty="0" smtClean="0"/>
              <a:t>…</a:t>
            </a:r>
            <a:endParaRPr lang="cs-CZ" dirty="0" smtClean="0"/>
          </a:p>
        </p:txBody>
      </p:sp>
      <p:pic>
        <p:nvPicPr>
          <p:cNvPr id="7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1052513" y="2286000"/>
            <a:ext cx="7343775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000" b="0" i="0" u="none" strike="noStrike" kern="0" cap="none" spc="0" normalizeH="0" baseline="0" noProof="0" dirty="0" smtClean="0">
              <a:ln>
                <a:noFill/>
              </a:ln>
              <a:solidFill>
                <a:srgbClr val="298FCD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small" spc="0" normalizeH="0" baseline="0" noProof="0" dirty="0" smtClean="0">
                <a:ln>
                  <a:noFill/>
                </a:ln>
                <a:solidFill>
                  <a:srgbClr val="005599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Děkuji za pozornost</a:t>
            </a:r>
            <a:endParaRPr kumimoji="0" lang="cs-CZ" sz="3600" b="1" i="0" u="none" strike="noStrike" kern="0" cap="none" spc="0" normalizeH="0" baseline="0" noProof="0" dirty="0" smtClean="0">
              <a:ln>
                <a:noFill/>
              </a:ln>
              <a:solidFill>
                <a:srgbClr val="005599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11111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Kontaktujte nás na:</a:t>
            </a:r>
            <a:endParaRPr kumimoji="0" lang="cs-CZ" sz="24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sales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@2n.cz 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hlinkClick r:id="rId3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500" b="0" i="0" u="none" strike="noStrike" kern="0" cap="none" spc="0" normalizeH="0" baseline="0" noProof="0" dirty="0" smtClean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800" b="0" i="0" u="none" strike="noStrike" kern="0" cap="none" spc="0" normalizeH="0" baseline="0" noProof="0" dirty="0">
              <a:ln>
                <a:noFill/>
              </a:ln>
              <a:solidFill>
                <a:srgbClr val="11111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5" descr="Dvan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2357438"/>
            <a:ext cx="248602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2627784" y="2166515"/>
            <a:ext cx="6516216" cy="4214813"/>
          </a:xfrm>
        </p:spPr>
        <p:txBody>
          <a:bodyPr/>
          <a:lstStyle/>
          <a:p>
            <a:pPr lvl="1">
              <a:buFont typeface="Verdana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Jsme česká společnost zaměstnávající 150 zaměstnanců, která se zabývá výrobou a vývojem telekomunikačních zařízení od roku 1991.</a:t>
            </a:r>
            <a:endParaRPr lang="en-GB" sz="2200" dirty="0" smtClean="0">
              <a:solidFill>
                <a:schemeClr val="tx1"/>
              </a:solidFill>
            </a:endParaRPr>
          </a:p>
          <a:p>
            <a:pPr>
              <a:buFont typeface="Verdana" pitchFamily="34" charset="0"/>
              <a:buChar char="•"/>
            </a:pPr>
            <a:endParaRPr lang="en-GB" sz="2200" dirty="0" smtClean="0"/>
          </a:p>
          <a:p>
            <a:pPr lvl="1">
              <a:buFont typeface="Verdana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1</a:t>
            </a:r>
            <a:r>
              <a:rPr lang="en-GB" sz="2200" smtClean="0">
                <a:solidFill>
                  <a:schemeClr val="tx1"/>
                </a:solidFill>
              </a:rPr>
              <a:t>0% </a:t>
            </a:r>
            <a:r>
              <a:rPr lang="cs-CZ" sz="2200" dirty="0" smtClean="0">
                <a:solidFill>
                  <a:schemeClr val="tx1"/>
                </a:solidFill>
              </a:rPr>
              <a:t>našich tržeb reinvestujeme do vlastního vývoje a výroby s cílem vytvářet nová a úspěšná řešení.</a:t>
            </a:r>
          </a:p>
          <a:p>
            <a:pPr lvl="1">
              <a:buFont typeface="Verdana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lvl="1">
              <a:buFont typeface="Verdana" pitchFamily="34" charset="0"/>
              <a:buChar char="•"/>
            </a:pPr>
            <a:r>
              <a:rPr lang="cs-CZ" sz="2200" dirty="0" smtClean="0">
                <a:solidFill>
                  <a:schemeClr val="tx1"/>
                </a:solidFill>
              </a:rPr>
              <a:t>Naše produkty jsou vyvíjeny a kompletovány v Evropě.</a:t>
            </a:r>
          </a:p>
          <a:p>
            <a:pPr>
              <a:buFontTx/>
              <a:buNone/>
            </a:pPr>
            <a:endParaRPr lang="en-US" sz="1800" dirty="0" smtClean="0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616575" cy="1079500"/>
          </a:xfrm>
        </p:spPr>
        <p:txBody>
          <a:bodyPr/>
          <a:lstStyle/>
          <a:p>
            <a:r>
              <a:rPr lang="cs-CZ" dirty="0" smtClean="0"/>
              <a:t>2N TELEKOMUNIKACE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ákladní</a:t>
            </a:r>
            <a:r>
              <a:rPr lang="cs-CZ" dirty="0" smtClean="0"/>
              <a:t> popis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135786" y="2133600"/>
            <a:ext cx="6983735" cy="4247728"/>
          </a:xfrm>
        </p:spPr>
        <p:txBody>
          <a:bodyPr/>
          <a:lstStyle/>
          <a:p>
            <a:r>
              <a:rPr lang="cs-CZ" dirty="0" smtClean="0"/>
              <a:t>Č</a:t>
            </a:r>
            <a:r>
              <a:rPr lang="en-US" dirty="0" err="1" smtClean="0"/>
              <a:t>ist</a:t>
            </a:r>
            <a:r>
              <a:rPr lang="cs-CZ" dirty="0" smtClean="0"/>
              <a:t>ě</a:t>
            </a:r>
            <a:r>
              <a:rPr lang="en-US" dirty="0" smtClean="0"/>
              <a:t> </a:t>
            </a:r>
            <a:r>
              <a:rPr lang="en-US" b="1" dirty="0" smtClean="0"/>
              <a:t>IP,</a:t>
            </a:r>
            <a:r>
              <a:rPr lang="en-US" dirty="0" smtClean="0"/>
              <a:t> </a:t>
            </a:r>
            <a:r>
              <a:rPr lang="en-US" b="1" dirty="0" smtClean="0"/>
              <a:t>SIP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cs-CZ" dirty="0" err="1" smtClean="0"/>
              <a:t>řní</a:t>
            </a:r>
            <a:r>
              <a:rPr lang="cs-CZ" dirty="0" smtClean="0"/>
              <a:t> video </a:t>
            </a:r>
            <a:r>
              <a:rPr lang="cs-CZ" dirty="0" err="1" smtClean="0"/>
              <a:t>interkom</a:t>
            </a:r>
            <a:r>
              <a:rPr lang="cs-CZ" dirty="0" smtClean="0"/>
              <a:t> s ovládáním zámků 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en-US" b="1" dirty="0" smtClean="0"/>
              <a:t>HD</a:t>
            </a:r>
            <a:r>
              <a:rPr lang="en-US" dirty="0" smtClean="0"/>
              <a:t> </a:t>
            </a:r>
            <a:r>
              <a:rPr lang="cs-CZ" dirty="0" smtClean="0"/>
              <a:t>kamera s nočním viděním</a:t>
            </a:r>
            <a:endParaRPr lang="en-US" sz="1600" b="1" dirty="0" smtClean="0"/>
          </a:p>
          <a:p>
            <a:pPr>
              <a:spcAft>
                <a:spcPts val="1200"/>
              </a:spcAft>
            </a:pPr>
            <a:r>
              <a:rPr lang="cs-CZ" b="1" dirty="0" smtClean="0"/>
              <a:t>Plně modulární</a:t>
            </a:r>
            <a:endParaRPr lang="cs-CZ" sz="1600" b="1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Možnost postupného přidávání modulů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cs-CZ" dirty="0" smtClean="0"/>
              <a:t>Zabezpečené majetku, osob i sítě</a:t>
            </a:r>
            <a:endParaRPr lang="en-US" dirty="0" smtClean="0"/>
          </a:p>
        </p:txBody>
      </p:sp>
      <p:pic>
        <p:nvPicPr>
          <p:cNvPr id="6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jednotky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412801" y="2133600"/>
            <a:ext cx="5975623" cy="424772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Robust</a:t>
            </a:r>
            <a:r>
              <a:rPr lang="cs-CZ" dirty="0" smtClean="0"/>
              <a:t>ní hardware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cs-CZ" dirty="0" smtClean="0"/>
              <a:t>Skoro neomezené možnosti kombinací modulů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cs-CZ" dirty="0" smtClean="0"/>
              <a:t>Instalace na zeď i do zdi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Plug and play </a:t>
            </a:r>
            <a:r>
              <a:rPr lang="en-US" dirty="0" err="1" smtClean="0"/>
              <a:t>instal</a:t>
            </a:r>
            <a:r>
              <a:rPr lang="cs-CZ" dirty="0" err="1" smtClean="0"/>
              <a:t>ace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cs-CZ" dirty="0" smtClean="0"/>
              <a:t>Odolnost vůči počasí i </a:t>
            </a:r>
            <a:r>
              <a:rPr lang="cs-CZ" dirty="0" smtClean="0"/>
              <a:t>vandalům</a:t>
            </a:r>
            <a:endParaRPr lang="cs-CZ" dirty="0" smtClean="0"/>
          </a:p>
        </p:txBody>
      </p:sp>
      <p:pic>
        <p:nvPicPr>
          <p:cNvPr id="7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zapojení</a:t>
            </a:r>
          </a:p>
        </p:txBody>
      </p:sp>
      <p:pic>
        <p:nvPicPr>
          <p:cNvPr id="3074" name="Picture 2" descr="D:\HeliosIP\Helios IP Force\Photos\scheme.jpg"/>
          <p:cNvPicPr>
            <a:picLocks noChangeAspect="1" noChangeArrowheads="1"/>
          </p:cNvPicPr>
          <p:nvPr/>
        </p:nvPicPr>
        <p:blipFill>
          <a:blip r:embed="rId2" cstate="print"/>
          <a:srcRect l="31887"/>
          <a:stretch>
            <a:fillRect/>
          </a:stretch>
        </p:blipFill>
        <p:spPr bwMode="auto">
          <a:xfrm>
            <a:off x="2699792" y="1628800"/>
            <a:ext cx="4764858" cy="4789595"/>
          </a:xfrm>
          <a:prstGeom prst="rect">
            <a:avLst/>
          </a:prstGeom>
          <a:noFill/>
        </p:spPr>
      </p:pic>
      <p:pic>
        <p:nvPicPr>
          <p:cNvPr id="6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293096"/>
            <a:ext cx="765502" cy="1440160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r>
              <a:rPr lang="en-US" dirty="0" smtClean="0"/>
              <a:t> I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2123728" y="1772816"/>
            <a:ext cx="5976664" cy="4524743"/>
          </a:xfrm>
        </p:spPr>
        <p:txBody>
          <a:bodyPr/>
          <a:lstStyle/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Až </a:t>
            </a:r>
            <a:r>
              <a:rPr lang="en-US" dirty="0" smtClean="0"/>
              <a:t>30 </a:t>
            </a:r>
            <a:r>
              <a:rPr lang="en-US" dirty="0" err="1" smtClean="0"/>
              <a:t>modul</a:t>
            </a:r>
            <a:r>
              <a:rPr lang="cs-CZ" dirty="0" smtClean="0"/>
              <a:t>ů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Místě oddělené moduly pro odchodovou čtečku nebo </a:t>
            </a:r>
            <a:r>
              <a:rPr lang="cs-CZ" dirty="0" err="1" smtClean="0"/>
              <a:t>klávenici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Až </a:t>
            </a:r>
            <a:r>
              <a:rPr lang="en-US" dirty="0" smtClean="0"/>
              <a:t>146 </a:t>
            </a:r>
            <a:r>
              <a:rPr lang="cs-CZ" dirty="0" smtClean="0"/>
              <a:t>tlačítek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Elektronické jmenovky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Čtečka zabezpečených RFID karet</a:t>
            </a:r>
          </a:p>
        </p:txBody>
      </p:sp>
      <p:pic>
        <p:nvPicPr>
          <p:cNvPr id="6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833119" cy="1079500"/>
          </a:xfrm>
        </p:spPr>
        <p:txBody>
          <a:bodyPr/>
          <a:lstStyle/>
          <a:p>
            <a:r>
              <a:rPr lang="cs-CZ" dirty="0" smtClean="0"/>
              <a:t>Vlastnosti</a:t>
            </a:r>
            <a:r>
              <a:rPr lang="en-US" dirty="0" smtClean="0"/>
              <a:t> II</a:t>
            </a:r>
            <a:endParaRPr lang="cs-CZ" dirty="0" smtClean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123728" y="1772816"/>
            <a:ext cx="6408712" cy="4524743"/>
          </a:xfrm>
        </p:spPr>
        <p:txBody>
          <a:bodyPr/>
          <a:lstStyle/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Logování událostí pro sledování docházku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Integrace do CCTV a připojení externí kamery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en-US" dirty="0" smtClean="0"/>
              <a:t>Picture to email</a:t>
            </a:r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cs-CZ" dirty="0" smtClean="0"/>
              <a:t>Automatické upgrady a updaty</a:t>
            </a:r>
            <a:endParaRPr lang="en-US" dirty="0" smtClean="0"/>
          </a:p>
          <a:p>
            <a:pPr>
              <a:spcAft>
                <a:spcPts val="1800"/>
              </a:spcAft>
              <a:buFont typeface="Verdana" pitchFamily="34" charset="0"/>
              <a:buChar char="•"/>
            </a:pPr>
            <a:r>
              <a:rPr lang="en-US" dirty="0" err="1" smtClean="0"/>
              <a:t>Autonom</a:t>
            </a:r>
            <a:r>
              <a:rPr lang="cs-CZ" dirty="0" smtClean="0"/>
              <a:t>ní test </a:t>
            </a:r>
            <a:r>
              <a:rPr lang="cs-CZ" dirty="0" smtClean="0"/>
              <a:t>funkčnosti</a:t>
            </a:r>
            <a:endParaRPr lang="cs-CZ" dirty="0" smtClean="0"/>
          </a:p>
        </p:txBody>
      </p:sp>
      <p:pic>
        <p:nvPicPr>
          <p:cNvPr id="8" name="Picture 2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1875479" cy="3528392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833119" cy="1079500"/>
          </a:xfrm>
        </p:spPr>
        <p:txBody>
          <a:bodyPr/>
          <a:lstStyle/>
          <a:p>
            <a:r>
              <a:rPr lang="en-US" dirty="0" err="1" smtClean="0"/>
              <a:t>Modularit</a:t>
            </a:r>
            <a:r>
              <a:rPr lang="cs-CZ" dirty="0" smtClean="0"/>
              <a:t>a</a:t>
            </a:r>
          </a:p>
        </p:txBody>
      </p:sp>
      <p:pic>
        <p:nvPicPr>
          <p:cNvPr id="1026" name="Picture 2" descr="D:\HeliosIP\Helios IP Verso\ALL 2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108" y="1700808"/>
            <a:ext cx="8699380" cy="4824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627313" y="620713"/>
            <a:ext cx="5833119" cy="1079500"/>
          </a:xfrm>
        </p:spPr>
        <p:txBody>
          <a:bodyPr/>
          <a:lstStyle/>
          <a:p>
            <a:r>
              <a:rPr lang="cs-CZ" dirty="0" smtClean="0"/>
              <a:t>Příklady konfigurací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5589240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Infopanel</a:t>
            </a:r>
            <a:r>
              <a:rPr lang="cs-CZ" dirty="0" smtClean="0"/>
              <a:t> resp. Čtečka karet                 Záslepka                                   5 tlačítko</a:t>
            </a:r>
          </a:p>
          <a:p>
            <a:pPr algn="ctr"/>
            <a:r>
              <a:rPr lang="cs-CZ" dirty="0" smtClean="0"/>
              <a:t>Všechno instalace do zdi      	                </a:t>
            </a:r>
            <a:endParaRPr lang="cs-CZ" dirty="0"/>
          </a:p>
        </p:txBody>
      </p:sp>
      <p:pic>
        <p:nvPicPr>
          <p:cNvPr id="2" name="Picture 2" descr="D:\HeliosIP\Helios IP Verso\Photos\LQ\HIP Verso_infopanel_nametags_L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975" y="1988840"/>
            <a:ext cx="1687769" cy="3175248"/>
          </a:xfrm>
          <a:prstGeom prst="rect">
            <a:avLst/>
          </a:prstGeom>
          <a:noFill/>
        </p:spPr>
      </p:pic>
      <p:pic>
        <p:nvPicPr>
          <p:cNvPr id="3" name="Picture 3" descr="D:\HeliosIP\Helios IP Verso\Photos\LQ\HIP Verso_basic unit_nametags_L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7693" y="1988840"/>
            <a:ext cx="1722379" cy="3240360"/>
          </a:xfrm>
          <a:prstGeom prst="rect">
            <a:avLst/>
          </a:prstGeom>
          <a:noFill/>
        </p:spPr>
      </p:pic>
      <p:pic>
        <p:nvPicPr>
          <p:cNvPr id="4" name="Picture 4" descr="D:\HeliosIP\Helios IP Verso\Photos\LQ\HIP Verso_5_buttons_nametags_L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8013" y="1988840"/>
            <a:ext cx="1722379" cy="32403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CE 57 Condensed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CE 57 Condensed" pitchFamily="82" charset="0"/>
          </a:defRPr>
        </a:defPPr>
      </a:lstStyle>
    </a:lnDef>
  </a:objectDefaults>
  <a:extraClrSchemeLst>
    <a:extraClrScheme>
      <a:clrScheme name="star-g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-g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-g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-g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-g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-g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-g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1285</TotalTime>
  <Words>260</Words>
  <Application>Microsoft Office PowerPoint</Application>
  <PresentationFormat>Prezentácia na obrazovke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PowerPoint</vt:lpstr>
      <vt:lpstr> 2N® Helios IP Verso</vt:lpstr>
      <vt:lpstr>2N TELEKOMUNIKACE</vt:lpstr>
      <vt:lpstr>Základní popis</vt:lpstr>
      <vt:lpstr>Popis jednotky</vt:lpstr>
      <vt:lpstr>Základní zapojení</vt:lpstr>
      <vt:lpstr>Vlastnosti I</vt:lpstr>
      <vt:lpstr>Vlastnosti II</vt:lpstr>
      <vt:lpstr>Modularita</vt:lpstr>
      <vt:lpstr>Příklady konfigurací</vt:lpstr>
      <vt:lpstr>Technické parametry I</vt:lpstr>
      <vt:lpstr>Technické parametry II</vt:lpstr>
      <vt:lpstr>Snímka 12</vt:lpstr>
    </vt:vector>
  </TitlesOfParts>
  <Company>2N TELEKOMUNIKACE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Králová Michaela, Mgr.</dc:creator>
  <cp:lastModifiedBy>Vilhan</cp:lastModifiedBy>
  <cp:revision>56</cp:revision>
  <dcterms:created xsi:type="dcterms:W3CDTF">2008-02-20T15:18:54Z</dcterms:created>
  <dcterms:modified xsi:type="dcterms:W3CDTF">2014-01-14T17:07:55Z</dcterms:modified>
</cp:coreProperties>
</file>