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4" r:id="rId3"/>
    <p:sldId id="286" r:id="rId4"/>
    <p:sldId id="285" r:id="rId5"/>
    <p:sldId id="287" r:id="rId6"/>
    <p:sldId id="289" r:id="rId7"/>
    <p:sldId id="290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294" r:id="rId16"/>
    <p:sldId id="29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09"/>
    <a:srgbClr val="1A3D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3303" autoAdjust="0"/>
  </p:normalViewPr>
  <p:slideViewPr>
    <p:cSldViewPr>
      <p:cViewPr>
        <p:scale>
          <a:sx n="100" d="100"/>
          <a:sy n="100" d="100"/>
        </p:scale>
        <p:origin x="-186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04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01A9-EAD1-4300-8315-438A2755C8FE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FB28-ADF2-44E7-BBF2-F16FE85B432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E3CB-8917-494F-B5F3-FEDF6DBA55D2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13BCE-8103-485B-8815-E71BAEA29B5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3BCE-8103-485B-8815-E71BAEA29B57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643051"/>
            <a:ext cx="8001056" cy="4525963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Calibri" pitchFamily="34" charset="0"/>
              <a:buChar char="-"/>
              <a:defRPr/>
            </a:lvl3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</p:txBody>
      </p:sp>
      <p:sp>
        <p:nvSpPr>
          <p:cNvPr id="7" name="Zástupný symbol päty 16"/>
          <p:cNvSpPr txBox="1">
            <a:spLocks/>
          </p:cNvSpPr>
          <p:nvPr userDrawn="1"/>
        </p:nvSpPr>
        <p:spPr>
          <a:xfrm>
            <a:off x="602341" y="6429396"/>
            <a:ext cx="7970187" cy="291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1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Conex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spol. s r.o.,  </a:t>
            </a: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Selčianska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cesta 75,  976 11 Selce   -   Tel.:  +421 48 412 5531,  Fax:  +421 48 470 0915   -   E-mail:  </a:t>
            </a:r>
            <a:r>
              <a:rPr kumimoji="0" lang="sk-SK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conex@conex.sk</a:t>
            </a:r>
            <a:r>
              <a:rPr kumimoji="0" lang="sk-SK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,  URL: http://www.conex.sk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4" y="357167"/>
            <a:ext cx="143100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ástupný symbol obsahu 2"/>
          <p:cNvSpPr>
            <a:spLocks noGrp="1"/>
          </p:cNvSpPr>
          <p:nvPr>
            <p:ph idx="10"/>
          </p:nvPr>
        </p:nvSpPr>
        <p:spPr>
          <a:xfrm>
            <a:off x="2643173" y="357167"/>
            <a:ext cx="5929355" cy="857256"/>
          </a:xfrm>
          <a:ln w="3175">
            <a:solidFill>
              <a:schemeClr val="accent1"/>
            </a:solidFill>
          </a:ln>
        </p:spPr>
        <p:txBody>
          <a:bodyPr/>
          <a:lstStyle>
            <a:lvl1pPr>
              <a:buFont typeface="Wingdings" pitchFamily="2" charset="2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Calibri" pitchFamily="34" charset="0"/>
              <a:buChar char="-"/>
              <a:defRPr/>
            </a:lvl3pPr>
          </a:lstStyle>
          <a:p>
            <a:pPr lvl="0"/>
            <a:r>
              <a:rPr lang="sk-SK" dirty="0" smtClean="0"/>
              <a:t>Kliknite sem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CBD-304F-4FEA-859E-A88D9F3F8073}" type="datetimeFigureOut">
              <a:rPr lang="sk-SK" smtClean="0"/>
              <a:pPr/>
              <a:t>15.5.2013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202-38EB-4454-B79C-1F1A3AC1C67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7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png"/><Relationship Id="rId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8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602341" y="6429396"/>
            <a:ext cx="7970187" cy="291444"/>
          </a:xfr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k-SK" dirty="0" err="1" smtClean="0">
                <a:solidFill>
                  <a:schemeClr val="tx1"/>
                </a:solidFill>
              </a:rPr>
              <a:t>Conex</a:t>
            </a:r>
            <a:r>
              <a:rPr lang="sk-SK" dirty="0" smtClean="0">
                <a:solidFill>
                  <a:schemeClr val="tx1"/>
                </a:solidFill>
              </a:rPr>
              <a:t>, spol. s r.o.,  </a:t>
            </a:r>
            <a:r>
              <a:rPr lang="sk-SK" dirty="0" err="1" smtClean="0">
                <a:solidFill>
                  <a:schemeClr val="tx1"/>
                </a:solidFill>
              </a:rPr>
              <a:t>Selčianska</a:t>
            </a:r>
            <a:r>
              <a:rPr lang="sk-SK" dirty="0" smtClean="0">
                <a:solidFill>
                  <a:schemeClr val="tx1"/>
                </a:solidFill>
              </a:rPr>
              <a:t> cesta 75,  976 11 Selce   -   Tel.:  +421 48 412 5531,  Fax:  +421 48 470 0915   -   E-mail:  </a:t>
            </a:r>
            <a:r>
              <a:rPr lang="sk-SK" dirty="0" err="1" smtClean="0">
                <a:solidFill>
                  <a:schemeClr val="tx1"/>
                </a:solidFill>
              </a:rPr>
              <a:t>conex@conex.sk</a:t>
            </a:r>
            <a:r>
              <a:rPr lang="sk-SK" dirty="0" smtClean="0">
                <a:solidFill>
                  <a:schemeClr val="tx1"/>
                </a:solidFill>
              </a:rPr>
              <a:t> ,  URL: http://www.conex.sk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Nadpis 7"/>
          <p:cNvSpPr>
            <a:spLocks noGrp="1"/>
          </p:cNvSpPr>
          <p:nvPr>
            <p:ph type="ctrTitle"/>
          </p:nvPr>
        </p:nvSpPr>
        <p:spPr>
          <a:xfrm>
            <a:off x="885796" y="3714753"/>
            <a:ext cx="7615293" cy="1157287"/>
          </a:xfrm>
        </p:spPr>
        <p:txBody>
          <a:bodyPr anchor="ctr" anchorCtr="1"/>
          <a:lstStyle>
            <a:lvl1pPr algn="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sk-SK" dirty="0" smtClean="0"/>
              <a:t>CONEX, spol. s r.o.</a:t>
            </a:r>
            <a:endParaRPr kumimoji="0" lang="en-US" dirty="0"/>
          </a:p>
        </p:txBody>
      </p:sp>
      <p:sp>
        <p:nvSpPr>
          <p:cNvPr id="6" name="Podnadpis 8"/>
          <p:cNvSpPr>
            <a:spLocks noGrp="1"/>
          </p:cNvSpPr>
          <p:nvPr>
            <p:ph type="subTitle" idx="1"/>
          </p:nvPr>
        </p:nvSpPr>
        <p:spPr>
          <a:xfrm>
            <a:off x="885796" y="5119689"/>
            <a:ext cx="7615293" cy="533400"/>
          </a:xfrm>
        </p:spPr>
        <p:txBody>
          <a:bodyPr anchor="ctr" anchorCtr="1"/>
          <a:lstStyle>
            <a:lvl1pPr marL="0" indent="0" algn="r">
              <a:buNone/>
              <a:defRPr sz="2000">
                <a:solidFill>
                  <a:srgbClr val="0F278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b="1" dirty="0" smtClean="0"/>
              <a:t>ANALÓGOVÉ INTERKOMY 2N</a:t>
            </a:r>
            <a:r>
              <a:rPr kumimoji="0" lang="sk-SK" b="1" baseline="30000" dirty="0" smtClean="0">
                <a:latin typeface="Arial"/>
                <a:cs typeface="Arial"/>
              </a:rPr>
              <a:t>®</a:t>
            </a:r>
            <a:r>
              <a:rPr kumimoji="0" lang="sk-SK" b="1" dirty="0" smtClean="0"/>
              <a:t> HELIOS</a:t>
            </a:r>
            <a:endParaRPr kumimoji="0" lang="en-US" b="1" dirty="0"/>
          </a:p>
        </p:txBody>
      </p:sp>
      <p:sp>
        <p:nvSpPr>
          <p:cNvPr id="7" name="Obdĺžnik 6"/>
          <p:cNvSpPr/>
          <p:nvPr/>
        </p:nvSpPr>
        <p:spPr>
          <a:xfrm>
            <a:off x="571472" y="3643314"/>
            <a:ext cx="8001056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580997" y="5043489"/>
            <a:ext cx="7991531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71472" y="3643314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580997" y="504348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4" y="357167"/>
            <a:ext cx="1431007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Obrázok 15" descr="HE_IP_Safety_celny_pohlad_0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428736"/>
            <a:ext cx="1015109" cy="200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643050"/>
            <a:ext cx="98485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523850" y="1970931"/>
            <a:ext cx="2000266" cy="9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Obrázok 23" descr="HE_Force_1tl_klavesnica_bez_kamery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1428736"/>
            <a:ext cx="1026801" cy="2000264"/>
          </a:xfrm>
          <a:prstGeom prst="rect">
            <a:avLst/>
          </a:prstGeom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2214546" y="355643"/>
            <a:ext cx="4857784" cy="857256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Obrázok 17" descr="nova_hlavicka_005a_XX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3" y="416202"/>
            <a:ext cx="4714909" cy="744459"/>
          </a:xfrm>
          <a:prstGeom prst="rect">
            <a:avLst/>
          </a:prstGeom>
        </p:spPr>
      </p:pic>
      <p:pic>
        <p:nvPicPr>
          <p:cNvPr id="19" name="Obrázok 18" descr="logo2n-3d-rgb-400x2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Analogue_VoIP gate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8714" y="5214950"/>
            <a:ext cx="15340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Interkom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 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HELIOS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143372" y="1643050"/>
            <a:ext cx="4432554" cy="4023391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 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HELIOS - inštalácia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na stenu – bez porušenia omietky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pod omietku – dodávané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krabice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pod omietku –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Antivandal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endParaRPr lang="sk-SK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 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HELIOS – voliteľná výbava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 modul farebnej kamery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(2N®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video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kit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 modul displeja,  prídavný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(druhý) 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spínač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 modul čítačky čipov, 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antivandal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panel</a:t>
            </a:r>
          </a:p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endParaRPr lang="sk-SK" sz="14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2</a:t>
            </a: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4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 </a:t>
            </a:r>
            <a:r>
              <a:rPr lang="sk-SK" sz="14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HELIOS – iné možnosti</a:t>
            </a:r>
            <a:endParaRPr lang="sk-SK" sz="14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0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 funkcia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Handsfree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  - hlasitý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odposluch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 pripojenie do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VoIP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sietí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6" name="Picture 11" descr="KRABICApod_2modu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14488"/>
            <a:ext cx="130635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KRABICApod_1modulB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85786" y="3286124"/>
            <a:ext cx="652504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913560K_so strieško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357562"/>
            <a:ext cx="7202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9135160_set_infopanel_in_box_LS_H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714488"/>
            <a:ext cx="1143008" cy="141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kamera0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317" y="5052447"/>
            <a:ext cx="133946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199" y="5028636"/>
            <a:ext cx="718570" cy="85725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>
            <a:lum bright="36000" contrast="72000"/>
          </a:blip>
          <a:srcRect/>
          <a:stretch>
            <a:fillRect/>
          </a:stretch>
        </p:blipFill>
        <p:spPr bwMode="auto">
          <a:xfrm>
            <a:off x="2714612" y="3643314"/>
            <a:ext cx="109718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97" y="5042907"/>
            <a:ext cx="1000132" cy="95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GNOME485 - detailní obráze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5643578"/>
            <a:ext cx="785818" cy="47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ázok 19" descr="logo2n-3d-rgb-400x27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Interkom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 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HELIOS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 - inštalácia</a:t>
            </a:r>
            <a:endParaRPr lang="sk-SK" sz="20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20" name="Obrázok 7" descr="Riešenie na omietku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79" y="1714488"/>
            <a:ext cx="590554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logo2n-3d-rgb-400x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5" name="Obrázok 7" descr="Riešenie pod omietku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3" y="1714488"/>
            <a:ext cx="5881729" cy="441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214547" y="357166"/>
            <a:ext cx="4857784" cy="857256"/>
          </a:xfrm>
          <a:prstGeom prst="rect">
            <a:avLst/>
          </a:prstGeom>
          <a:ln w="3175">
            <a:solidFill>
              <a:schemeClr val="accent1"/>
            </a:solidFill>
          </a:ln>
          <a:effectLst/>
        </p:spPr>
        <p:txBody>
          <a:bodyPr vert="horz" lIns="9000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Interkom</a:t>
            </a: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2N</a:t>
            </a:r>
            <a:r>
              <a:rPr kumimoji="0" lang="sk-SK" sz="2000" b="1" i="0" u="none" strike="noStrike" kern="1200" cap="none" spc="0" normalizeH="0" baseline="30000" noProof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/>
              </a:rPr>
              <a:t>®</a:t>
            </a: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/>
              </a:rPr>
              <a:t> HELIOS</a:t>
            </a: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inštalácia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Obrázok 6" descr="logo2n-3d-rgb-400x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6" name="Obrázok 7" descr="Riešenie pod omietku so strieškou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01" y="1732327"/>
            <a:ext cx="5881757" cy="441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214547" y="357166"/>
            <a:ext cx="4857784" cy="857256"/>
          </a:xfrm>
          <a:prstGeom prst="rect">
            <a:avLst/>
          </a:prstGeom>
          <a:ln w="3175">
            <a:solidFill>
              <a:schemeClr val="accent1"/>
            </a:solidFill>
          </a:ln>
          <a:effectLst/>
        </p:spPr>
        <p:txBody>
          <a:bodyPr vert="horz" lIns="9000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Interkom</a:t>
            </a: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2N</a:t>
            </a:r>
            <a:r>
              <a:rPr kumimoji="0" lang="sk-SK" sz="2000" b="1" i="0" u="none" strike="noStrike" kern="1200" cap="none" spc="0" normalizeH="0" baseline="30000" noProof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/>
              </a:rPr>
              <a:t>®</a:t>
            </a: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/>
              </a:rPr>
              <a:t> HELIOS</a:t>
            </a: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inštalácia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Obrázok 6" descr="logo2n-3d-rgb-400x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5" name="Obrázok 8" descr="Riešenie Antivand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5857916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214547" y="357166"/>
            <a:ext cx="4857784" cy="857256"/>
          </a:xfrm>
          <a:prstGeom prst="rect">
            <a:avLst/>
          </a:prstGeom>
          <a:ln w="3175">
            <a:solidFill>
              <a:schemeClr val="accent1"/>
            </a:solidFill>
          </a:ln>
          <a:effectLst/>
        </p:spPr>
        <p:txBody>
          <a:bodyPr vert="horz" lIns="9000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Interkom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2N</a:t>
            </a:r>
            <a:r>
              <a:rPr kumimoji="0" lang="sk-SK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/>
              </a:rPr>
              <a:t>®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/>
              </a:rPr>
              <a:t> HELIOS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3D68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inštalácia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1A3D68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Obrázok 6" descr="logo2n-3d-rgb-400x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Interkom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"/>
                <a:cs typeface="Arial"/>
              </a:rPr>
              <a:t>Helios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Uni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857621" y="1643050"/>
            <a:ext cx="4718305" cy="3897203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Analógový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Interkom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HELIOS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Uni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najjednoduchší variant  analógového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interkomu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verzie – 1 tlačidlo  alebo  2 tlačidlá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hlasové menu pre jednoduché programovanie 	z telefónu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(bez potreby prítomnosti na mieste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inštal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.)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možnosť zabezpečenia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interkomu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ochranným 	spínačom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(proti neoprávnenému otvoreniu)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integrovaný zosilňovač pre hlučné prostredie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priehľadné tlačidlá s bielym podsvietením                	a ľahko vymeniteľnou menovkou </a:t>
            </a:r>
            <a:r>
              <a:rPr lang="sk-SK" sz="1400" dirty="0" smtClean="0"/>
              <a:t>	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univerzálny spínaný výstup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montáž – na povrch,  zapustená montáž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000100" y="4000504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tlačidlo</a:t>
            </a: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Obrázok 16" descr="2n_helios_uni_zaklad_001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0585" y="1857364"/>
            <a:ext cx="1251295" cy="207170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857364"/>
            <a:ext cx="124177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BlokTextu 21"/>
          <p:cNvSpPr txBox="1"/>
          <p:nvPr/>
        </p:nvSpPr>
        <p:spPr>
          <a:xfrm>
            <a:off x="2643174" y="4000504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 tlačidlá</a:t>
            </a: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256"/>
            <a:ext cx="1079986" cy="177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9" descr="logo2n-3d-rgb-400x2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7"/>
          <p:cNvSpPr txBox="1">
            <a:spLocks/>
          </p:cNvSpPr>
          <p:nvPr/>
        </p:nvSpPr>
        <p:spPr>
          <a:xfrm>
            <a:off x="885796" y="3714753"/>
            <a:ext cx="7615293" cy="1157287"/>
          </a:xfrm>
          <a:prstGeom prst="rect">
            <a:avLst/>
          </a:prstGeom>
        </p:spPr>
        <p:txBody>
          <a:bodyPr anchor="ctr" anchorCtr="1"/>
          <a:lstStyle>
            <a:lvl1pPr algn="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Ďakujem za pozornosť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71472" y="3643314"/>
            <a:ext cx="8001056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>
          <a:xfrm>
            <a:off x="571472" y="3643314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Podnadpis 8"/>
          <p:cNvSpPr txBox="1">
            <a:spLocks/>
          </p:cNvSpPr>
          <p:nvPr/>
        </p:nvSpPr>
        <p:spPr>
          <a:xfrm>
            <a:off x="885796" y="5119689"/>
            <a:ext cx="7615293" cy="5334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r">
              <a:buNone/>
              <a:defRPr sz="2000">
                <a:solidFill>
                  <a:srgbClr val="0F278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0F278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ANALÓGOVÉ INTERKOMY 2N</a:t>
            </a:r>
            <a:r>
              <a:rPr kumimoji="0" lang="sk-SK" sz="2000" b="1" i="0" u="none" strike="noStrike" kern="1200" cap="none" spc="0" normalizeH="0" baseline="30000" noProof="0" smtClean="0">
                <a:ln>
                  <a:noFill/>
                </a:ln>
                <a:solidFill>
                  <a:srgbClr val="0F278B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®</a:t>
            </a:r>
            <a:r>
              <a:rPr kumimoji="0" lang="sk-SK" sz="2000" b="1" i="0" u="none" strike="noStrike" kern="1200" cap="none" spc="0" normalizeH="0" baseline="0" noProof="0" smtClean="0">
                <a:ln>
                  <a:noFill/>
                </a:ln>
                <a:solidFill>
                  <a:srgbClr val="0F278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HELIOS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278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580997" y="5043489"/>
            <a:ext cx="7991531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bdĺžnik 19"/>
          <p:cNvSpPr/>
          <p:nvPr/>
        </p:nvSpPr>
        <p:spPr>
          <a:xfrm>
            <a:off x="580997" y="504348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" name="Obrázok 8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3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Analógové </a:t>
            </a:r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nterkomy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"/>
                <a:cs typeface="Arial"/>
              </a:rPr>
              <a:t>Helios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                –  pripojenie </a:t>
            </a:r>
            <a:endParaRPr lang="sk-SK" sz="20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5" name="Obrázok 4" descr="logo2n-3d-rgb-400x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71678"/>
            <a:ext cx="7143768" cy="373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Analógové </a:t>
            </a:r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interkomy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"/>
                <a:cs typeface="Arial"/>
              </a:rPr>
              <a:t>Helios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              – použitie </a:t>
            </a:r>
            <a:endParaRPr lang="sk-SK" sz="20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70792"/>
            <a:ext cx="6858048" cy="510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logo2n-3d-rgb-4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Analógové </a:t>
            </a:r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nterkomy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"/>
                <a:cs typeface="Arial"/>
              </a:rPr>
              <a:t>Helios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              - verzie</a:t>
            </a:r>
            <a:endParaRPr lang="sk-SK" sz="20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857621" y="1643050"/>
            <a:ext cx="4718305" cy="4592778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Verzie - analógové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interkomy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2N</a:t>
            </a:r>
            <a:r>
              <a:rPr lang="sk-SK" sz="14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4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Force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 (najvyššia odolnosť na trhu)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2N</a:t>
            </a:r>
            <a:r>
              <a:rPr lang="sk-SK" sz="14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4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Safety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 (odolný SOS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interkom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2N</a:t>
            </a:r>
            <a:r>
              <a:rPr lang="sk-SK" sz="1400" b="1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400" b="1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 (vysoká modularita)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2N</a:t>
            </a:r>
            <a:r>
              <a:rPr lang="sk-SK" sz="14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4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Uni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 (jednoduché a rýchle riešenie)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Základné princípy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pripojenie k analógovej telefónnej ústredni,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GSM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	bráne , k PSTN  - vždy </a:t>
            </a:r>
            <a:r>
              <a:rPr lang="sk-SK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1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bežná analógová linka</a:t>
            </a:r>
            <a:endParaRPr lang="sk-SK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priame volanie na ktorúkoľvek pobočku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(aj mobil)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integrovaný spínač</a:t>
            </a: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otváranie na diaľku kódom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kódový zámok</a:t>
            </a:r>
            <a:r>
              <a:rPr lang="pl-PL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pl-PL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miestne otváranie bez kľúča   	</a:t>
            </a:r>
            <a:r>
              <a:rPr lang="pl-PL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(len v prípade klávesnice</a:t>
            </a:r>
            <a:r>
              <a:rPr lang="pl-PL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sk-SK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</a:t>
            </a:r>
            <a:r>
              <a:rPr lang="sk-SK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-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Force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, 2N</a:t>
            </a:r>
            <a:r>
              <a:rPr lang="sk-SK" sz="12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2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r>
              <a:rPr lang="pl-PL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sk-SK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podpora prenosu hlasu, videa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(</a:t>
            </a:r>
            <a:r>
              <a:rPr lang="sk-SK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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- </a:t>
            </a: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Force,2N</a:t>
            </a:r>
            <a:r>
              <a:rPr lang="sk-SK" sz="1100" baseline="30000" dirty="0" smtClean="0">
                <a:solidFill>
                  <a:schemeClr val="tx2"/>
                </a:solidFill>
                <a:latin typeface="Arial"/>
                <a:cs typeface="Arial"/>
                <a:sym typeface="Wingdings"/>
              </a:rPr>
              <a:t>®</a:t>
            </a:r>
            <a:r>
              <a:rPr lang="sk-SK" sz="1100" baseline="3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1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</p:txBody>
      </p:sp>
      <p:pic>
        <p:nvPicPr>
          <p:cNvPr id="7" name="Obrázok 6" descr="HE_IP_Safety_celny_pohlad_0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2307" y="1714488"/>
            <a:ext cx="942601" cy="1857388"/>
          </a:xfrm>
          <a:prstGeom prst="rect">
            <a:avLst/>
          </a:prstGeom>
        </p:spPr>
      </p:pic>
      <p:pic>
        <p:nvPicPr>
          <p:cNvPr id="8" name="Obrázok 7" descr="HE_new_ZM_6tl_klav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68" y="4048118"/>
            <a:ext cx="888451" cy="185738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0892" y="4157658"/>
            <a:ext cx="94203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857224" y="3536884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HELIOS</a:t>
            </a:r>
          </a:p>
          <a:p>
            <a:pPr algn="ctr"/>
            <a:r>
              <a:rPr lang="sk-SK" sz="1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Force</a:t>
            </a:r>
            <a:endParaRPr lang="sk-SK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394016" y="3540677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HELIOS</a:t>
            </a:r>
          </a:p>
          <a:p>
            <a:pPr algn="ctr"/>
            <a:r>
              <a:rPr lang="sk-SK" sz="1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Safety</a:t>
            </a:r>
            <a:endParaRPr lang="sk-SK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865546" y="5892800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="1" baseline="30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="1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HELIOS</a:t>
            </a:r>
            <a:endParaRPr lang="sk-SK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413723" y="5699727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®</a:t>
            </a:r>
            <a:r>
              <a:rPr lang="sk-SK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HELIOS</a:t>
            </a:r>
          </a:p>
          <a:p>
            <a:pPr algn="ctr"/>
            <a:r>
              <a:rPr lang="sk-SK" sz="1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</a:t>
            </a:r>
            <a:endParaRPr lang="sk-SK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Obrázok 22" descr="HE_Force_1tl_klavesnica_bez_kamery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109" y="1714488"/>
            <a:ext cx="953458" cy="1857388"/>
          </a:xfrm>
          <a:prstGeom prst="rect">
            <a:avLst/>
          </a:prstGeom>
        </p:spPr>
      </p:pic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Interkom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"/>
                <a:cs typeface="Arial"/>
              </a:rPr>
              <a:t>Helios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FORCE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857621" y="1643050"/>
            <a:ext cx="4718305" cy="4401956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Analógový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Interkom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HELIOS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Force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vysoko odolný hliníkový kryt v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antivandal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	prevedení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najvyššia odolnosť na trhu podľa normy IP65 	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(odolný voči nepriaznivému počasiu,  vode,  prachu, 	mechanickému poškodeniu)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vhodný pre priemyslové prostredie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1x mikrofón, výkonný 1W reproduktor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vzdialená správa pomocou hlasového menu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univerzálny spínaný vstup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možnosť bezpečnostného relé a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príd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.	spínača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klávesnica ako kódový zámok                                    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-	ovládanie obidvoch spínačov ,  až 10 hesiel / spínač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montáž – na povrch,  zapustená montáž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433633" y="3562350"/>
            <a:ext cx="100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tlačidlo</a:t>
            </a:r>
          </a:p>
          <a:p>
            <a:pPr algn="ctr"/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+ klávesnica</a:t>
            </a: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Obrázok 13" descr="HE_Force_1tl_klavesnica_bez_kamery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559" y="1714488"/>
            <a:ext cx="953458" cy="1857388"/>
          </a:xfrm>
          <a:prstGeom prst="rect">
            <a:avLst/>
          </a:prstGeom>
        </p:spPr>
      </p:pic>
      <p:pic>
        <p:nvPicPr>
          <p:cNvPr id="15" name="Obrázok 14" descr="HE_Force_1tl_bez_kamery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714488"/>
            <a:ext cx="953459" cy="1857388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1000122" y="3571875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tlačidlo</a:t>
            </a: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1014410" y="5895975"/>
            <a:ext cx="785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 tlačidlá</a:t>
            </a: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071942"/>
            <a:ext cx="957631" cy="16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2784" y="4138605"/>
            <a:ext cx="900927" cy="160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BlokTextu 19"/>
          <p:cNvSpPr txBox="1"/>
          <p:nvPr/>
        </p:nvSpPr>
        <p:spPr>
          <a:xfrm>
            <a:off x="2005024" y="5734018"/>
            <a:ext cx="2214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Zápustné </a:t>
            </a:r>
            <a:r>
              <a:rPr lang="sk-SK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krabice</a:t>
            </a:r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inštalácia do steny, sadrokartónu</a:t>
            </a: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Obrázok 20" descr="HE_Force_4tl_bez_kamery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662" y="4000504"/>
            <a:ext cx="953459" cy="1857388"/>
          </a:xfrm>
          <a:prstGeom prst="rect">
            <a:avLst/>
          </a:prstGeom>
        </p:spPr>
      </p:pic>
      <p:pic>
        <p:nvPicPr>
          <p:cNvPr id="17" name="Obrázok 16" descr="logo2n-3d-rgb-400x2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Interkom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err="1" smtClean="0">
                <a:solidFill>
                  <a:srgbClr val="1A3D68"/>
                </a:solidFill>
                <a:latin typeface="Arial"/>
                <a:cs typeface="Arial"/>
              </a:rPr>
              <a:t>Helios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SAFETY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857621" y="1643050"/>
            <a:ext cx="4718305" cy="4325012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Analógový 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Interkom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 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HELIOS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Safety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kompaktný núdzový</a:t>
            </a:r>
            <a:r>
              <a:rPr lang="sk-SK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sk-SK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SOS</a:t>
            </a:r>
            <a:r>
              <a:rPr lang="sk-SK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)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interkom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v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antivandal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	prevedení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(odolný voči mechanickému poškodeniu)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najvyššia odolnosť na trhu podľa normy IP65 	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(odolný voči nepriaznivému počasiu, vode, prachu)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priemyslové vodotesné  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antikorové tlačidlo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	odolné voči vandalizmu,  modro podsvietené 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</a:t>
            </a:r>
            <a:r>
              <a:rPr lang="sk-SK" sz="1400" dirty="0" smtClean="0">
                <a:solidFill>
                  <a:srgbClr val="D56509"/>
                </a:solidFill>
                <a:latin typeface="Arial" pitchFamily="34" charset="0"/>
                <a:cs typeface="Arial" pitchFamily="34" charset="0"/>
                <a:sym typeface="Wingdings"/>
              </a:rPr>
              <a:t>výrazná oranžová  farba</a:t>
            </a:r>
            <a:r>
              <a:rPr lang="sk-SK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,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univerz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. spínaný vstup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1x mikrofón, reproduktor s výkonom 1W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vzdialená správa pomocou hlasového menu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vhodný  pre miesta s potrebou núdzových volaní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	(diaľnice, parkoviská, nádražia, priemyslové zóny, 	  priestory so zníženou viditeľnosťou)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pre vonkajšie aj vnútorné riešenia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004885" y="3667125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tlačidlo</a:t>
            </a: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ázok 12" descr="HE_IP_Safety_celny_pohlad_0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85926"/>
            <a:ext cx="942600" cy="185738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14818"/>
            <a:ext cx="957631" cy="16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9372" y="4252906"/>
            <a:ext cx="900927" cy="160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714488"/>
            <a:ext cx="1143007" cy="2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BlokTextu 21"/>
          <p:cNvSpPr txBox="1"/>
          <p:nvPr/>
        </p:nvSpPr>
        <p:spPr>
          <a:xfrm>
            <a:off x="2333629" y="3714746"/>
            <a:ext cx="1443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Rámik – montáž do steny, sadrokartónu</a:t>
            </a: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647735" y="5762592"/>
            <a:ext cx="1509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Zápustná </a:t>
            </a:r>
            <a:r>
              <a:rPr lang="sk-SK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krabica</a:t>
            </a:r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inštalácia do steny</a:t>
            </a: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2185982" y="5762592"/>
            <a:ext cx="1852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Zápustná </a:t>
            </a:r>
            <a:r>
              <a:rPr lang="sk-SK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krabica</a:t>
            </a:r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algn="ctr"/>
            <a:r>
              <a:rPr lang="sk-SK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inštalácia do sadrokartónu</a:t>
            </a:r>
            <a:endParaRPr lang="sk-SK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Obrázok 13" descr="logo2n-3d-rgb-400x2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3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Interkom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 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HELIOS</a:t>
            </a:r>
            <a:endParaRPr lang="sk-SK" sz="20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Obrázok 9" descr="HE_new_ZM_6tl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71612"/>
            <a:ext cx="107156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0" descr="HE_new_ZM_1tl_klav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571612"/>
            <a:ext cx="1068388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ok 11" descr="HE_new_ZM_1tl_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71612"/>
            <a:ext cx="106045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ok 12" descr="HE_new_ZM_3tl_klav_X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571612"/>
            <a:ext cx="107156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ok 13" descr="HE_new_ZM_3tl_X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571612"/>
            <a:ext cx="107156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ok 14" descr="HE_new_ZM_6tl_klav_X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1571612"/>
            <a:ext cx="1071563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ázok 16" descr="HE_new_RM_16tl_XL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4000504"/>
            <a:ext cx="1071563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Obrázok 17" descr="HE_new_RM_8tl_X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4000504"/>
            <a:ext cx="1082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Obrázok 18" descr="HE_new_INFOPANEL_XL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4000504"/>
            <a:ext cx="1082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BlokTextu 30"/>
          <p:cNvSpPr txBox="1"/>
          <p:nvPr/>
        </p:nvSpPr>
        <p:spPr>
          <a:xfrm>
            <a:off x="4429124" y="4214818"/>
            <a:ext cx="4146802" cy="1961288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Analógový 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Interkom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 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základné moduly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cap="al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rozširovacie moduly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pre pripojenie do ústredne aj pri           	najvyššej konfigurácii  postačuje                	len  </a:t>
            </a:r>
            <a:r>
              <a:rPr lang="sk-SK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JEDNA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linka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</a:t>
            </a:r>
            <a:r>
              <a:rPr lang="sk-SK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dvojdrôt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)</a:t>
            </a:r>
          </a:p>
        </p:txBody>
      </p:sp>
      <p:pic>
        <p:nvPicPr>
          <p:cNvPr id="13" name="Obrázok 12" descr="logo2n-3d-rgb-400x27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Interkom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 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HELIOS</a:t>
            </a:r>
            <a:r>
              <a:rPr lang="sk-SK" sz="20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2000" b="1" dirty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Obrázok 16" descr="HE_new_RM_16tl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503488"/>
            <a:ext cx="13747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Obrázok 14" descr="HE_new_ZM_6tl_klav_X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6888" y="2500313"/>
            <a:ext cx="139223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539750" y="1628775"/>
            <a:ext cx="2262188" cy="33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sk-SK" sz="500" dirty="0">
              <a:solidFill>
                <a:srgbClr val="333333"/>
              </a:solidFill>
            </a:endParaRPr>
          </a:p>
          <a:p>
            <a:pPr algn="ctr">
              <a:defRPr/>
            </a:pPr>
            <a:r>
              <a:rPr lang="sk-SK" sz="1100" dirty="0">
                <a:solidFill>
                  <a:srgbClr val="E60000"/>
                </a:solidFill>
              </a:rPr>
              <a:t>AUDIO KOMUNIKAČNÁ ČASŤ</a:t>
            </a:r>
          </a:p>
          <a:p>
            <a:pPr algn="ctr">
              <a:defRPr/>
            </a:pPr>
            <a:endParaRPr lang="sl-SI" sz="500" dirty="0">
              <a:solidFill>
                <a:srgbClr val="333333"/>
              </a:solidFill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3276600" y="1628775"/>
            <a:ext cx="1150938" cy="33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sk-SK" sz="500">
              <a:solidFill>
                <a:srgbClr val="333333"/>
              </a:solidFill>
            </a:endParaRPr>
          </a:p>
          <a:p>
            <a:pPr algn="ctr">
              <a:defRPr/>
            </a:pPr>
            <a:r>
              <a:rPr lang="sk-SK" sz="1100">
                <a:solidFill>
                  <a:srgbClr val="E60000"/>
                </a:solidFill>
              </a:rPr>
              <a:t>CCD KAMERA</a:t>
            </a:r>
          </a:p>
          <a:p>
            <a:pPr algn="ctr">
              <a:defRPr/>
            </a:pPr>
            <a:endParaRPr lang="sl-SI" sz="500">
              <a:solidFill>
                <a:srgbClr val="333333"/>
              </a:solidFill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5003800" y="1628775"/>
            <a:ext cx="1901825" cy="33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sk-SK" sz="500">
              <a:solidFill>
                <a:srgbClr val="333333"/>
              </a:solidFill>
            </a:endParaRPr>
          </a:p>
          <a:p>
            <a:pPr algn="ctr">
              <a:defRPr/>
            </a:pPr>
            <a:r>
              <a:rPr lang="sk-SK" sz="1100">
                <a:solidFill>
                  <a:srgbClr val="E60000"/>
                </a:solidFill>
              </a:rPr>
              <a:t>LCD DISPLEJ</a:t>
            </a:r>
          </a:p>
          <a:p>
            <a:pPr algn="ctr">
              <a:defRPr/>
            </a:pPr>
            <a:endParaRPr lang="sl-SI" sz="500">
              <a:solidFill>
                <a:srgbClr val="333333"/>
              </a:solidFill>
            </a:endParaRPr>
          </a:p>
        </p:txBody>
      </p:sp>
      <p:pic>
        <p:nvPicPr>
          <p:cNvPr id="4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8350" y="3284538"/>
            <a:ext cx="825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539750" y="2060575"/>
            <a:ext cx="2303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2857500" y="2066925"/>
            <a:ext cx="70485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>
            <a:off x="3276600" y="2060575"/>
            <a:ext cx="11509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 flipH="1">
            <a:off x="4098925" y="2057400"/>
            <a:ext cx="33020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grpSp>
        <p:nvGrpSpPr>
          <p:cNvPr id="54" name="Group 24"/>
          <p:cNvGrpSpPr>
            <a:grpSpLocks/>
          </p:cNvGrpSpPr>
          <p:nvPr/>
        </p:nvGrpSpPr>
        <p:grpSpPr bwMode="auto">
          <a:xfrm>
            <a:off x="4000500" y="2057400"/>
            <a:ext cx="2947988" cy="1304925"/>
            <a:chOff x="2520" y="1296"/>
            <a:chExt cx="1857" cy="822"/>
          </a:xfrm>
        </p:grpSpPr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3152" y="1298"/>
              <a:ext cx="12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H="1">
              <a:off x="2520" y="1296"/>
              <a:ext cx="636" cy="8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6405563" y="2790825"/>
            <a:ext cx="2270125" cy="33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sk-SK" sz="500">
              <a:solidFill>
                <a:srgbClr val="333333"/>
              </a:solidFill>
            </a:endParaRPr>
          </a:p>
          <a:p>
            <a:pPr algn="ctr">
              <a:defRPr/>
            </a:pPr>
            <a:r>
              <a:rPr lang="sk-SK" sz="1100">
                <a:solidFill>
                  <a:srgbClr val="E60000"/>
                </a:solidFill>
              </a:rPr>
              <a:t>TLAČIDLÁ - DOTYKOVÉ</a:t>
            </a:r>
          </a:p>
          <a:p>
            <a:pPr algn="ctr">
              <a:defRPr/>
            </a:pPr>
            <a:endParaRPr lang="sl-SI" sz="500">
              <a:solidFill>
                <a:srgbClr val="333333"/>
              </a:solidFill>
            </a:endParaRP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6443663" y="4149725"/>
            <a:ext cx="2232025" cy="33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sk-SK" sz="500">
              <a:solidFill>
                <a:srgbClr val="333333"/>
              </a:solidFill>
            </a:endParaRPr>
          </a:p>
          <a:p>
            <a:pPr algn="ctr">
              <a:defRPr/>
            </a:pPr>
            <a:r>
              <a:rPr lang="sk-SK" sz="1100">
                <a:solidFill>
                  <a:srgbClr val="E60000"/>
                </a:solidFill>
              </a:rPr>
              <a:t>MENOVKY S MATNOU FÓLIOU</a:t>
            </a:r>
          </a:p>
          <a:p>
            <a:pPr algn="ctr">
              <a:defRPr/>
            </a:pPr>
            <a:endParaRPr lang="sl-SI" sz="500">
              <a:solidFill>
                <a:srgbClr val="333333"/>
              </a:solidFill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6443663" y="5589588"/>
            <a:ext cx="2232025" cy="33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sk-SK" sz="500" dirty="0">
              <a:solidFill>
                <a:srgbClr val="333333"/>
              </a:solidFill>
            </a:endParaRPr>
          </a:p>
          <a:p>
            <a:pPr algn="ctr">
              <a:defRPr/>
            </a:pPr>
            <a:r>
              <a:rPr lang="sk-SK" sz="1100" dirty="0">
                <a:solidFill>
                  <a:srgbClr val="E60000"/>
                </a:solidFill>
              </a:rPr>
              <a:t>ŠROUB </a:t>
            </a:r>
            <a:r>
              <a:rPr lang="sk-SK" sz="1100" dirty="0" smtClean="0">
                <a:solidFill>
                  <a:srgbClr val="E60000"/>
                </a:solidFill>
              </a:rPr>
              <a:t> KOVOVÉHO  KRYTU</a:t>
            </a:r>
            <a:endParaRPr lang="sk-SK" sz="1100" dirty="0">
              <a:solidFill>
                <a:srgbClr val="E60000"/>
              </a:solidFill>
            </a:endParaRPr>
          </a:p>
          <a:p>
            <a:pPr algn="ctr">
              <a:defRPr/>
            </a:pPr>
            <a:endParaRPr lang="sl-SI" sz="500" dirty="0">
              <a:solidFill>
                <a:srgbClr val="333333"/>
              </a:solidFill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323850" y="3429000"/>
            <a:ext cx="2232025" cy="33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sk-SK" sz="500" dirty="0">
              <a:solidFill>
                <a:srgbClr val="333333"/>
              </a:solidFill>
            </a:endParaRPr>
          </a:p>
          <a:p>
            <a:pPr algn="ctr">
              <a:defRPr/>
            </a:pPr>
            <a:r>
              <a:rPr lang="sk-SK" sz="1100" dirty="0">
                <a:solidFill>
                  <a:srgbClr val="E60000"/>
                </a:solidFill>
              </a:rPr>
              <a:t>NUMERICKÁ </a:t>
            </a:r>
            <a:r>
              <a:rPr lang="sk-SK" sz="1100" dirty="0" smtClean="0">
                <a:solidFill>
                  <a:srgbClr val="E60000"/>
                </a:solidFill>
              </a:rPr>
              <a:t> KLÁVESNICA</a:t>
            </a:r>
            <a:endParaRPr lang="sk-SK" sz="1100" dirty="0">
              <a:solidFill>
                <a:srgbClr val="E60000"/>
              </a:solidFill>
            </a:endParaRPr>
          </a:p>
          <a:p>
            <a:pPr algn="ctr">
              <a:defRPr/>
            </a:pPr>
            <a:endParaRPr lang="sl-SI" sz="500" dirty="0">
              <a:solidFill>
                <a:srgbClr val="333333"/>
              </a:solidFill>
            </a:endParaRPr>
          </a:p>
        </p:txBody>
      </p:sp>
      <p:grpSp>
        <p:nvGrpSpPr>
          <p:cNvPr id="61" name="Group 31"/>
          <p:cNvGrpSpPr>
            <a:grpSpLocks/>
          </p:cNvGrpSpPr>
          <p:nvPr/>
        </p:nvGrpSpPr>
        <p:grpSpPr bwMode="auto">
          <a:xfrm>
            <a:off x="323850" y="3857625"/>
            <a:ext cx="3228975" cy="638175"/>
            <a:chOff x="204" y="2430"/>
            <a:chExt cx="2034" cy="402"/>
          </a:xfrm>
        </p:grpSpPr>
        <p:sp>
          <p:nvSpPr>
            <p:cNvPr id="62" name="Line 29"/>
            <p:cNvSpPr>
              <a:spLocks noChangeShapeType="1"/>
            </p:cNvSpPr>
            <p:nvPr/>
          </p:nvSpPr>
          <p:spPr bwMode="auto">
            <a:xfrm>
              <a:off x="204" y="2432"/>
              <a:ext cx="140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>
              <a:off x="1608" y="2430"/>
              <a:ext cx="630" cy="40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64" name="Line 32"/>
          <p:cNvSpPr>
            <a:spLocks noChangeShapeType="1"/>
          </p:cNvSpPr>
          <p:nvPr/>
        </p:nvSpPr>
        <p:spPr bwMode="auto">
          <a:xfrm flipH="1">
            <a:off x="6443663" y="3213100"/>
            <a:ext cx="22320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H="1">
            <a:off x="5781675" y="3209925"/>
            <a:ext cx="676275" cy="962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66" name="Line 34"/>
          <p:cNvSpPr>
            <a:spLocks noChangeShapeType="1"/>
          </p:cNvSpPr>
          <p:nvPr/>
        </p:nvSpPr>
        <p:spPr bwMode="auto">
          <a:xfrm flipH="1">
            <a:off x="5734050" y="3213100"/>
            <a:ext cx="711200" cy="454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67" name="Line 35"/>
          <p:cNvSpPr>
            <a:spLocks noChangeShapeType="1"/>
          </p:cNvSpPr>
          <p:nvPr/>
        </p:nvSpPr>
        <p:spPr bwMode="auto">
          <a:xfrm flipH="1" flipV="1">
            <a:off x="5797550" y="3203575"/>
            <a:ext cx="633413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68" name="Line 36"/>
          <p:cNvSpPr>
            <a:spLocks noChangeShapeType="1"/>
          </p:cNvSpPr>
          <p:nvPr/>
        </p:nvSpPr>
        <p:spPr bwMode="auto">
          <a:xfrm>
            <a:off x="6443663" y="4581525"/>
            <a:ext cx="22320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9" name="Line 37"/>
          <p:cNvSpPr>
            <a:spLocks noChangeShapeType="1"/>
          </p:cNvSpPr>
          <p:nvPr/>
        </p:nvSpPr>
        <p:spPr bwMode="auto">
          <a:xfrm flipH="1" flipV="1">
            <a:off x="5219700" y="4437063"/>
            <a:ext cx="1223963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70" name="Line 38"/>
          <p:cNvSpPr>
            <a:spLocks noChangeShapeType="1"/>
          </p:cNvSpPr>
          <p:nvPr/>
        </p:nvSpPr>
        <p:spPr bwMode="auto">
          <a:xfrm flipH="1">
            <a:off x="6443663" y="6021388"/>
            <a:ext cx="22320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1" name="Line 39"/>
          <p:cNvSpPr>
            <a:spLocks noChangeShapeType="1"/>
          </p:cNvSpPr>
          <p:nvPr/>
        </p:nvSpPr>
        <p:spPr bwMode="auto">
          <a:xfrm flipH="1" flipV="1">
            <a:off x="5162550" y="5381625"/>
            <a:ext cx="1281113" cy="639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72" name="Text Box 40"/>
          <p:cNvSpPr txBox="1">
            <a:spLocks noChangeArrowheads="1"/>
          </p:cNvSpPr>
          <p:nvPr/>
        </p:nvSpPr>
        <p:spPr bwMode="auto">
          <a:xfrm>
            <a:off x="2700338" y="5949950"/>
            <a:ext cx="1649412" cy="33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sk-SK" sz="500">
              <a:solidFill>
                <a:srgbClr val="333333"/>
              </a:solidFill>
            </a:endParaRPr>
          </a:p>
          <a:p>
            <a:pPr algn="ctr">
              <a:defRPr/>
            </a:pPr>
            <a:r>
              <a:rPr lang="sk-SK" sz="1100">
                <a:solidFill>
                  <a:srgbClr val="E6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ZÁKLADNÝ MODUL</a:t>
            </a:r>
          </a:p>
          <a:p>
            <a:pPr algn="ctr">
              <a:defRPr/>
            </a:pPr>
            <a:endParaRPr lang="sl-SI" sz="500">
              <a:solidFill>
                <a:srgbClr val="333333"/>
              </a:solidFill>
            </a:endParaRPr>
          </a:p>
        </p:txBody>
      </p:sp>
      <p:sp>
        <p:nvSpPr>
          <p:cNvPr id="73" name="Text Box 41"/>
          <p:cNvSpPr txBox="1">
            <a:spLocks noChangeArrowheads="1"/>
          </p:cNvSpPr>
          <p:nvPr/>
        </p:nvSpPr>
        <p:spPr bwMode="auto">
          <a:xfrm>
            <a:off x="4427538" y="5949950"/>
            <a:ext cx="1654175" cy="330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sk-SK" sz="500">
              <a:solidFill>
                <a:srgbClr val="333333"/>
              </a:solidFill>
            </a:endParaRPr>
          </a:p>
          <a:p>
            <a:pPr algn="ctr">
              <a:defRPr/>
            </a:pPr>
            <a:r>
              <a:rPr lang="sk-SK" sz="1100">
                <a:solidFill>
                  <a:srgbClr val="E6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ROZŠIROVACÍ MODUL</a:t>
            </a:r>
          </a:p>
          <a:p>
            <a:pPr algn="ctr">
              <a:defRPr/>
            </a:pPr>
            <a:endParaRPr lang="sl-SI" sz="500">
              <a:solidFill>
                <a:srgbClr val="333333"/>
              </a:solidFill>
            </a:endParaRPr>
          </a:p>
        </p:txBody>
      </p:sp>
      <p:sp>
        <p:nvSpPr>
          <p:cNvPr id="74" name="AutoShape 44"/>
          <p:cNvSpPr>
            <a:spLocks noChangeArrowheads="1"/>
          </p:cNvSpPr>
          <p:nvPr/>
        </p:nvSpPr>
        <p:spPr bwMode="auto">
          <a:xfrm rot="16200000">
            <a:off x="3491707" y="5588794"/>
            <a:ext cx="360362" cy="215900"/>
          </a:xfrm>
          <a:prstGeom prst="notchedRightArrow">
            <a:avLst>
              <a:gd name="adj1" fmla="val 50000"/>
              <a:gd name="adj2" fmla="val 41728"/>
            </a:avLst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5" name="AutoShape 45"/>
          <p:cNvSpPr>
            <a:spLocks noChangeArrowheads="1"/>
          </p:cNvSpPr>
          <p:nvPr/>
        </p:nvSpPr>
        <p:spPr bwMode="auto">
          <a:xfrm rot="16200000">
            <a:off x="4931569" y="5588794"/>
            <a:ext cx="360362" cy="215900"/>
          </a:xfrm>
          <a:prstGeom prst="notchedRightArrow">
            <a:avLst>
              <a:gd name="adj1" fmla="val 50000"/>
              <a:gd name="adj2" fmla="val 41728"/>
            </a:avLst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35" name="Obrázok 34" descr="logo2n-3d-rgb-400x2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214547" y="357166"/>
            <a:ext cx="4857784" cy="857256"/>
          </a:xfrm>
          <a:ln w="3175">
            <a:solidFill>
              <a:schemeClr val="accent1"/>
            </a:solidFill>
          </a:ln>
          <a:effectLst/>
        </p:spPr>
        <p:txBody>
          <a:bodyPr lIns="90000">
            <a:normAutofit/>
          </a:bodyPr>
          <a:lstStyle/>
          <a:p>
            <a:pPr algn="l"/>
            <a:r>
              <a:rPr lang="sk-SK" sz="20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Interkom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 pitchFamily="34" charset="0"/>
              </a:rPr>
              <a:t> 2N</a:t>
            </a:r>
            <a:r>
              <a:rPr lang="sk-SK" sz="2000" b="1" baseline="30000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®</a:t>
            </a:r>
            <a:r>
              <a:rPr lang="sk-SK" sz="2000" b="1" dirty="0" smtClean="0">
                <a:solidFill>
                  <a:srgbClr val="1A3D68"/>
                </a:solidFill>
                <a:latin typeface="Arial Black" pitchFamily="34" charset="0"/>
                <a:cs typeface="Arial"/>
              </a:rPr>
              <a:t> HELIOS</a:t>
            </a:r>
            <a:r>
              <a:rPr lang="sk-SK" sz="2000" b="1" dirty="0" smtClean="0">
                <a:solidFill>
                  <a:srgbClr val="1A3D68"/>
                </a:solidFill>
                <a:latin typeface="Arial"/>
                <a:cs typeface="Arial"/>
              </a:rPr>
              <a:t> </a:t>
            </a:r>
            <a:endParaRPr lang="sk-SK" sz="2000" b="1" dirty="0">
              <a:solidFill>
                <a:srgbClr val="1A3D68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570126" y="1643049"/>
            <a:ext cx="8001056" cy="453097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857621" y="1643050"/>
            <a:ext cx="4718305" cy="4525067"/>
          </a:xfrm>
          <a:prstGeom prst="rect">
            <a:avLst/>
          </a:prstGeom>
          <a:noFill/>
        </p:spPr>
        <p:txBody>
          <a:bodyPr wrap="square" tIns="144000" rtlCol="0">
            <a:spAutoFit/>
          </a:bodyPr>
          <a:lstStyle/>
          <a:p>
            <a:pPr>
              <a:spcBef>
                <a:spcPct val="0"/>
              </a:spcBef>
              <a:tabLst>
                <a:tab pos="361950" algn="l"/>
                <a:tab pos="895350" algn="l"/>
              </a:tabLst>
            </a:pP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	Analógový  </a:t>
            </a:r>
            <a:r>
              <a:rPr lang="sk-SK" sz="1600" b="1" dirty="0" err="1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Interkom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  2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k-SK" sz="1600" b="1" baseline="30000" dirty="0" smtClean="0">
                <a:solidFill>
                  <a:srgbClr val="1A3D68"/>
                </a:solidFill>
                <a:latin typeface="Arial"/>
                <a:cs typeface="Arial"/>
              </a:rPr>
              <a:t>®  </a:t>
            </a:r>
            <a:r>
              <a:rPr lang="sk-SK" sz="1600" b="1" dirty="0" smtClean="0">
                <a:solidFill>
                  <a:srgbClr val="1A3D68"/>
                </a:solidFill>
                <a:latin typeface="Arial" pitchFamily="34" charset="0"/>
                <a:cs typeface="Arial" pitchFamily="34" charset="0"/>
                <a:sym typeface="Wingdings"/>
              </a:rPr>
              <a:t>HELIOS</a:t>
            </a:r>
            <a:endParaRPr lang="sk-SK" sz="1600" b="1" dirty="0" smtClean="0">
              <a:solidFill>
                <a:srgbClr val="1A3D68"/>
              </a:solidFill>
              <a:latin typeface="Arial" pitchFamily="34" charset="0"/>
              <a:cs typeface="Arial" pitchFamily="34" charset="0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	vysoká modularita – až 54 tlačidiel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(set na mieru)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plné napájanie audio časti z telefónnej linky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hermeticky oddelené tlačidlá – vysoká životnosť</a:t>
            </a:r>
            <a:endParaRPr lang="sk-SK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moderný dizajn – nehrdzavejúca oceľ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exkluzívne biele podsvietenie – LED diódy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špecifické funkcie  –  automatické  volanie až      	6 tel. čísiel za sebou,  tichá voľba,  režimy 	Odchod / Príchod,  Deň / Noc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verzie s číselnou klávesnicou                     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	- ako klasický kódový zámok - miestne  otváranie dverí          	  (až 10 hesiel / dĺžka hesla až 16 číslic)	                      	- až 54 skrátených volieb                               	- priama voľba akéhokoľvek telefónneho čísla</a:t>
            </a:r>
          </a:p>
          <a:p>
            <a:pPr marL="417513" indent="-473075">
              <a:lnSpc>
                <a:spcPct val="120000"/>
              </a:lnSpc>
              <a:spcBef>
                <a:spcPts val="600"/>
              </a:spcBef>
              <a:tabLst>
                <a:tab pos="715963" algn="l"/>
                <a:tab pos="896938" algn="l"/>
              </a:tabLst>
            </a:pP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		možnosť  </a:t>
            </a:r>
            <a:r>
              <a:rPr lang="sk-SK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Antivandal</a:t>
            </a:r>
            <a:r>
              <a:rPr lang="sk-SK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  prevedenia </a:t>
            </a:r>
            <a:r>
              <a:rPr lang="sk-SK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(vyššia odolnosť)</a:t>
            </a:r>
          </a:p>
        </p:txBody>
      </p:sp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428868"/>
            <a:ext cx="2004508" cy="31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428868"/>
            <a:ext cx="13780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logo2n-3d-rgb-400x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57166"/>
            <a:ext cx="1285884" cy="8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235</Words>
  <Application>Microsoft Office PowerPoint</Application>
  <PresentationFormat>Prezentácia na obrazovke (4:3)</PresentationFormat>
  <Paragraphs>134</Paragraphs>
  <Slides>16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CONEX, spol. s r.o.</vt:lpstr>
      <vt:lpstr>Analógové interkomy 2N® Helios                 –  pripojenie </vt:lpstr>
      <vt:lpstr>Analógové interkomy 2N® Helios               – použitie </vt:lpstr>
      <vt:lpstr>Analógové interkomy 2N® Helios                - verzie</vt:lpstr>
      <vt:lpstr>Interkom 2N® Helios FORCE</vt:lpstr>
      <vt:lpstr>Interkom 2N® Helios SAFETY</vt:lpstr>
      <vt:lpstr>Interkom 2N® HELIOS</vt:lpstr>
      <vt:lpstr>Interkom 2N® HELIOS </vt:lpstr>
      <vt:lpstr>Interkom 2N® HELIOS </vt:lpstr>
      <vt:lpstr>Interkom 2N® HELIOS </vt:lpstr>
      <vt:lpstr>Interkom 2N® HELIOS - inštalácia</vt:lpstr>
      <vt:lpstr>Snímka 12</vt:lpstr>
      <vt:lpstr>Snímka 13</vt:lpstr>
      <vt:lpstr>Snímka 14</vt:lpstr>
      <vt:lpstr>Interkom 2N® Helios Uni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CONEX, spol. s r.o.</dc:title>
  <dc:creator>Vilhan</dc:creator>
  <cp:lastModifiedBy>Vilhan</cp:lastModifiedBy>
  <cp:revision>997</cp:revision>
  <dcterms:created xsi:type="dcterms:W3CDTF">2013-04-12T07:02:31Z</dcterms:created>
  <dcterms:modified xsi:type="dcterms:W3CDTF">2013-05-15T08:10:45Z</dcterms:modified>
</cp:coreProperties>
</file>