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5" r:id="rId3"/>
    <p:sldId id="287" r:id="rId4"/>
    <p:sldId id="300" r:id="rId5"/>
    <p:sldId id="301" r:id="rId6"/>
    <p:sldId id="303" r:id="rId7"/>
    <p:sldId id="305" r:id="rId8"/>
    <p:sldId id="306" r:id="rId9"/>
    <p:sldId id="307" r:id="rId10"/>
    <p:sldId id="308" r:id="rId11"/>
    <p:sldId id="309" r:id="rId12"/>
    <p:sldId id="310" r:id="rId13"/>
    <p:sldId id="304" r:id="rId14"/>
    <p:sldId id="29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5F8123"/>
    <a:srgbClr val="49631B"/>
    <a:srgbClr val="7FAB2F"/>
    <a:srgbClr val="6CA62C"/>
    <a:srgbClr val="D56509"/>
    <a:srgbClr val="1A3D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 autoAdjust="0"/>
    <p:restoredTop sz="93303" autoAdjust="0"/>
  </p:normalViewPr>
  <p:slideViewPr>
    <p:cSldViewPr>
      <p:cViewPr>
        <p:scale>
          <a:sx n="100" d="100"/>
          <a:sy n="100" d="100"/>
        </p:scale>
        <p:origin x="-186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04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01A9-EAD1-4300-8315-438A2755C8FE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9FB28-ADF2-44E7-BBF2-F16FE85B432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8E3CB-8917-494F-B5F3-FEDF6DBA55D2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13BCE-8103-485B-8815-E71BAEA29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Calibri" pitchFamily="34" charset="0"/>
              <a:buChar char="-"/>
              <a:defRPr/>
            </a:lvl3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</p:txBody>
      </p:sp>
      <p:sp>
        <p:nvSpPr>
          <p:cNvPr id="7" name="Zástupný symbol päty 16"/>
          <p:cNvSpPr txBox="1">
            <a:spLocks/>
          </p:cNvSpPr>
          <p:nvPr userDrawn="1"/>
        </p:nvSpPr>
        <p:spPr>
          <a:xfrm>
            <a:off x="602341" y="6429396"/>
            <a:ext cx="7970187" cy="291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1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Conex</a:t>
            </a:r>
            <a:r>
              <a:rPr kumimoji="0" lang="sk-SK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spol. s r.o.,  </a:t>
            </a:r>
            <a:r>
              <a:rPr kumimoji="0" lang="sk-SK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Selčianska</a:t>
            </a:r>
            <a:r>
              <a:rPr kumimoji="0" lang="sk-SK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cesta 75,  976 11 Selce   -   Tel.:  +421 48 412 5531,  Fax:  +421 48 470 0915   -   E-mail:  </a:t>
            </a:r>
            <a:r>
              <a:rPr kumimoji="0" lang="sk-SK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conex@conex.sk</a:t>
            </a:r>
            <a:r>
              <a:rPr kumimoji="0" lang="sk-SK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,  URL: http://www.conex.sk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4" y="357167"/>
            <a:ext cx="1431007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ástupný symbol obsahu 2"/>
          <p:cNvSpPr>
            <a:spLocks noGrp="1"/>
          </p:cNvSpPr>
          <p:nvPr>
            <p:ph idx="10"/>
          </p:nvPr>
        </p:nvSpPr>
        <p:spPr>
          <a:xfrm>
            <a:off x="2643173" y="357167"/>
            <a:ext cx="5929355" cy="857256"/>
          </a:xfrm>
          <a:ln w="3175">
            <a:solidFill>
              <a:schemeClr val="accent1"/>
            </a:solidFill>
          </a:ln>
        </p:spPr>
        <p:txBody>
          <a:bodyPr/>
          <a:lstStyle>
            <a:lvl1pPr>
              <a:buFont typeface="Wingdings" pitchFamily="2" charset="2"/>
              <a:buNone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Calibri" pitchFamily="34" charset="0"/>
              <a:buChar char="-"/>
              <a:defRPr/>
            </a:lvl3pPr>
          </a:lstStyle>
          <a:p>
            <a:pPr lvl="0"/>
            <a:r>
              <a:rPr lang="sk-SK" dirty="0" smtClean="0"/>
              <a:t>Kliknite sem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9.jpeg"/><Relationship Id="rId10" Type="http://schemas.openxmlformats.org/officeDocument/2006/relationships/image" Target="../media/image33.jpeg"/><Relationship Id="rId4" Type="http://schemas.openxmlformats.org/officeDocument/2006/relationships/image" Target="../media/image31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leyer\Desktop\M2M\2N® EasyGate\Foto\EasyGat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190620"/>
            <a:ext cx="1571232" cy="232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602341" y="6429396"/>
            <a:ext cx="7970187" cy="291444"/>
          </a:xfr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k-SK" dirty="0" err="1" smtClean="0">
                <a:solidFill>
                  <a:schemeClr val="tx1"/>
                </a:solidFill>
              </a:rPr>
              <a:t>Conex</a:t>
            </a:r>
            <a:r>
              <a:rPr lang="sk-SK" dirty="0" smtClean="0">
                <a:solidFill>
                  <a:schemeClr val="tx1"/>
                </a:solidFill>
              </a:rPr>
              <a:t>, spol. s r.o.,  </a:t>
            </a:r>
            <a:r>
              <a:rPr lang="sk-SK" dirty="0" err="1" smtClean="0">
                <a:solidFill>
                  <a:schemeClr val="tx1"/>
                </a:solidFill>
              </a:rPr>
              <a:t>Selčianska</a:t>
            </a:r>
            <a:r>
              <a:rPr lang="sk-SK" dirty="0" smtClean="0">
                <a:solidFill>
                  <a:schemeClr val="tx1"/>
                </a:solidFill>
              </a:rPr>
              <a:t> cesta 75,  976 11 Selce   -   Tel.:  +421 48 412 5531,  Fax:  +421 48 470 0915   -   E-mail:  </a:t>
            </a:r>
            <a:r>
              <a:rPr lang="sk-SK" dirty="0" err="1" smtClean="0">
                <a:solidFill>
                  <a:schemeClr val="tx1"/>
                </a:solidFill>
              </a:rPr>
              <a:t>conex@conex.sk</a:t>
            </a:r>
            <a:r>
              <a:rPr lang="sk-SK" dirty="0" smtClean="0">
                <a:solidFill>
                  <a:schemeClr val="tx1"/>
                </a:solidFill>
              </a:rPr>
              <a:t> ,  URL: http://www.conex.sk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Nadpis 7"/>
          <p:cNvSpPr>
            <a:spLocks noGrp="1"/>
          </p:cNvSpPr>
          <p:nvPr>
            <p:ph type="ctrTitle"/>
          </p:nvPr>
        </p:nvSpPr>
        <p:spPr>
          <a:xfrm>
            <a:off x="885796" y="3714753"/>
            <a:ext cx="7615293" cy="1157287"/>
          </a:xfrm>
        </p:spPr>
        <p:txBody>
          <a:bodyPr anchor="ctr" anchorCtr="1"/>
          <a:lstStyle>
            <a:lvl1pPr algn="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sk-SK" dirty="0" smtClean="0"/>
              <a:t>CONEX, spol. s r.o.</a:t>
            </a:r>
            <a:endParaRPr kumimoji="0" lang="en-US" dirty="0"/>
          </a:p>
        </p:txBody>
      </p:sp>
      <p:sp>
        <p:nvSpPr>
          <p:cNvPr id="6" name="Podnadpis 8"/>
          <p:cNvSpPr>
            <a:spLocks noGrp="1"/>
          </p:cNvSpPr>
          <p:nvPr>
            <p:ph type="subTitle" idx="1"/>
          </p:nvPr>
        </p:nvSpPr>
        <p:spPr>
          <a:xfrm>
            <a:off x="885796" y="5119689"/>
            <a:ext cx="7615293" cy="533400"/>
          </a:xfrm>
        </p:spPr>
        <p:txBody>
          <a:bodyPr anchor="ctr" anchorCtr="1"/>
          <a:lstStyle>
            <a:lvl1pPr marL="0" indent="0" algn="r">
              <a:buNone/>
              <a:defRPr sz="2000">
                <a:solidFill>
                  <a:srgbClr val="0F278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b="1" dirty="0" smtClean="0"/>
              <a:t>ANALÓGOVÉ GSM BRÁNY 2N</a:t>
            </a:r>
            <a:r>
              <a:rPr kumimoji="0" lang="sk-SK" b="1" baseline="30000" dirty="0" smtClean="0">
                <a:latin typeface="Arial"/>
                <a:cs typeface="Arial"/>
              </a:rPr>
              <a:t>®</a:t>
            </a:r>
            <a:endParaRPr kumimoji="0" lang="en-US" b="1" dirty="0"/>
          </a:p>
        </p:txBody>
      </p:sp>
      <p:sp>
        <p:nvSpPr>
          <p:cNvPr id="7" name="Obdĺžnik 6"/>
          <p:cNvSpPr/>
          <p:nvPr/>
        </p:nvSpPr>
        <p:spPr>
          <a:xfrm>
            <a:off x="571472" y="3643314"/>
            <a:ext cx="8001056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580997" y="5043489"/>
            <a:ext cx="7991531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71472" y="3643314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580997" y="504348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4" y="357167"/>
            <a:ext cx="1431007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2214546" y="355643"/>
            <a:ext cx="4857784" cy="857256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Obrázok 17" descr="nova_hlavicka_005a_XX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3" y="416202"/>
            <a:ext cx="4714909" cy="744459"/>
          </a:xfrm>
          <a:prstGeom prst="rect">
            <a:avLst/>
          </a:prstGeom>
        </p:spPr>
      </p:pic>
      <p:pic>
        <p:nvPicPr>
          <p:cNvPr id="19" name="Obrázok 18" descr="logo2n-3d-rgb-400x2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20" name="Obrázok 19" descr="EasyGate-PRO-01-X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353" y="1357298"/>
            <a:ext cx="1480887" cy="2036219"/>
          </a:xfrm>
          <a:prstGeom prst="rect">
            <a:avLst/>
          </a:prstGeom>
        </p:spPr>
      </p:pic>
      <p:pic>
        <p:nvPicPr>
          <p:cNvPr id="23" name="Obrázok 22" descr="SG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1285860"/>
            <a:ext cx="1256833" cy="2118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SmartGate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18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– základné prepojenie</a:t>
            </a:r>
            <a:endParaRPr lang="sk-SK" sz="1800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Obrázok 16" descr="logo2n-3d-rgb-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19" name="Picture 5" descr="kresby manual smartg 01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581260"/>
            <a:ext cx="18859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1908175" y="1357298"/>
            <a:ext cx="3560763" cy="1223962"/>
            <a:chOff x="1837" y="935"/>
            <a:chExt cx="2243" cy="771"/>
          </a:xfrm>
        </p:grpSpPr>
        <p:pic>
          <p:nvPicPr>
            <p:cNvPr id="21" name="Picture 7" descr="gsm blesk 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78667">
              <a:off x="2381" y="1026"/>
              <a:ext cx="424" cy="474"/>
            </a:xfrm>
            <a:prstGeom prst="rect">
              <a:avLst/>
            </a:prstGeom>
            <a:noFill/>
          </p:spPr>
        </p:pic>
        <p:pic>
          <p:nvPicPr>
            <p:cNvPr id="22" name="Picture 8" descr="gsm blesk m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06" y="1253"/>
              <a:ext cx="474" cy="424"/>
            </a:xfrm>
            <a:prstGeom prst="rect">
              <a:avLst/>
            </a:prstGeom>
            <a:noFill/>
          </p:spPr>
        </p:pic>
        <p:pic>
          <p:nvPicPr>
            <p:cNvPr id="23" name="Picture 9" descr="antena GSM m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" y="935"/>
              <a:ext cx="637" cy="771"/>
            </a:xfrm>
            <a:prstGeom prst="rect">
              <a:avLst/>
            </a:prstGeom>
            <a:noFill/>
          </p:spPr>
        </p:pic>
        <p:pic>
          <p:nvPicPr>
            <p:cNvPr id="25" name="Picture 10" descr="postava 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37" y="935"/>
              <a:ext cx="440" cy="737"/>
            </a:xfrm>
            <a:prstGeom prst="rect">
              <a:avLst/>
            </a:prstGeom>
            <a:noFill/>
          </p:spPr>
        </p:pic>
      </p:grp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5292725" y="3301985"/>
            <a:ext cx="1874838" cy="2162175"/>
            <a:chOff x="3969" y="2160"/>
            <a:chExt cx="1181" cy="1362"/>
          </a:xfrm>
        </p:grpSpPr>
        <p:pic>
          <p:nvPicPr>
            <p:cNvPr id="27" name="Picture 12" descr="tlf analog m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94" y="2976"/>
              <a:ext cx="456" cy="546"/>
            </a:xfrm>
            <a:prstGeom prst="rect">
              <a:avLst/>
            </a:prstGeom>
            <a:noFill/>
          </p:spPr>
        </p:pic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3969" y="2160"/>
              <a:ext cx="816" cy="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234137" y="3786190"/>
            <a:ext cx="1909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sk-SK" sz="1200" dirty="0" smtClean="0">
                <a:latin typeface="Arial" pitchFamily="34" charset="0"/>
                <a:cs typeface="Arial" pitchFamily="34" charset="0"/>
              </a:rPr>
              <a:t>Telefón alebo CO linka  môžu byť pripojené k FXS rozhraniu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519613" y="1425560"/>
            <a:ext cx="588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Arial" pitchFamily="34" charset="0"/>
                <a:cs typeface="Arial" pitchFamily="34" charset="0"/>
              </a:rPr>
              <a:t>GSM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16"/>
          <p:cNvGrpSpPr>
            <a:grpSpLocks/>
          </p:cNvGrpSpPr>
          <p:nvPr/>
        </p:nvGrpSpPr>
        <p:grpSpPr bwMode="auto">
          <a:xfrm>
            <a:off x="1908175" y="3301985"/>
            <a:ext cx="3675063" cy="3098800"/>
            <a:chOff x="1837" y="2160"/>
            <a:chExt cx="2315" cy="1952"/>
          </a:xfrm>
        </p:grpSpPr>
        <p:pic>
          <p:nvPicPr>
            <p:cNvPr id="32" name="Picture 17" descr="tlf analog m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96" y="3022"/>
              <a:ext cx="456" cy="546"/>
            </a:xfrm>
            <a:prstGeom prst="rect">
              <a:avLst/>
            </a:prstGeom>
            <a:noFill/>
          </p:spPr>
        </p:pic>
        <p:pic>
          <p:nvPicPr>
            <p:cNvPr id="33" name="Picture 18" descr="tlf analog m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82" y="3566"/>
              <a:ext cx="456" cy="546"/>
            </a:xfrm>
            <a:prstGeom prst="rect">
              <a:avLst/>
            </a:prstGeom>
            <a:noFill/>
          </p:spPr>
        </p:pic>
        <p:pic>
          <p:nvPicPr>
            <p:cNvPr id="34" name="Picture 19" descr="PBX m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44" y="2795"/>
              <a:ext cx="948" cy="680"/>
            </a:xfrm>
            <a:prstGeom prst="rect">
              <a:avLst/>
            </a:prstGeom>
            <a:noFill/>
          </p:spPr>
        </p:pic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3515" y="3158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>
              <a:off x="3833" y="2160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H="1">
              <a:off x="3515" y="2976"/>
              <a:ext cx="31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pic>
          <p:nvPicPr>
            <p:cNvPr id="38" name="Picture 23" descr="pstn mrak 2m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837" y="2840"/>
              <a:ext cx="680" cy="422"/>
            </a:xfrm>
            <a:prstGeom prst="rect">
              <a:avLst/>
            </a:prstGeom>
            <a:noFill/>
          </p:spPr>
        </p:pic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3053" y="3022"/>
              <a:ext cx="371" cy="194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sk-SK" sz="1400" dirty="0" smtClean="0">
                  <a:latin typeface="Arial" pitchFamily="34" charset="0"/>
                  <a:cs typeface="Arial" pitchFamily="34" charset="0"/>
                </a:rPr>
                <a:t>PBX</a:t>
              </a:r>
              <a:endParaRPr lang="cs-CZ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 flipH="1">
              <a:off x="2517" y="3022"/>
              <a:ext cx="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2109" y="3249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2571736" y="3733785"/>
            <a:ext cx="228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sk-SK" sz="1200" dirty="0" smtClean="0">
                <a:latin typeface="Arial" pitchFamily="34" charset="0"/>
                <a:cs typeface="Arial" pitchFamily="34" charset="0"/>
              </a:rPr>
              <a:t>Pobočková ústredňa môže byť pripojená k FXO rozhraniu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28"/>
          <p:cNvGrpSpPr>
            <a:grpSpLocks/>
          </p:cNvGrpSpPr>
          <p:nvPr/>
        </p:nvGrpSpPr>
        <p:grpSpPr bwMode="auto">
          <a:xfrm>
            <a:off x="1260475" y="3011473"/>
            <a:ext cx="3455988" cy="434975"/>
            <a:chOff x="1429" y="1977"/>
            <a:chExt cx="2177" cy="274"/>
          </a:xfrm>
        </p:grpSpPr>
        <p:grpSp>
          <p:nvGrpSpPr>
            <p:cNvPr id="44" name="Group 29"/>
            <p:cNvGrpSpPr>
              <a:grpSpLocks noChangeAspect="1"/>
            </p:cNvGrpSpPr>
            <p:nvPr/>
          </p:nvGrpSpPr>
          <p:grpSpPr bwMode="auto">
            <a:xfrm>
              <a:off x="1429" y="1977"/>
              <a:ext cx="467" cy="274"/>
              <a:chOff x="1379" y="1613"/>
              <a:chExt cx="624" cy="336"/>
            </a:xfrm>
          </p:grpSpPr>
          <p:sp>
            <p:nvSpPr>
              <p:cNvPr id="46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1379" y="1613"/>
                <a:ext cx="624" cy="336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47" name="Line 31"/>
              <p:cNvSpPr>
                <a:spLocks noChangeAspect="1" noChangeShapeType="1"/>
              </p:cNvSpPr>
              <p:nvPr/>
            </p:nvSpPr>
            <p:spPr bwMode="auto">
              <a:xfrm>
                <a:off x="1475" y="1805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8" name="Line 32"/>
              <p:cNvSpPr>
                <a:spLocks noChangeAspect="1" noChangeShapeType="1"/>
              </p:cNvSpPr>
              <p:nvPr/>
            </p:nvSpPr>
            <p:spPr bwMode="auto">
              <a:xfrm flipV="1">
                <a:off x="1619" y="1709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9" name="Line 33"/>
              <p:cNvSpPr>
                <a:spLocks noChangeAspect="1" noChangeShapeType="1"/>
              </p:cNvSpPr>
              <p:nvPr/>
            </p:nvSpPr>
            <p:spPr bwMode="auto">
              <a:xfrm>
                <a:off x="1763" y="1805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0" name="Oval 34"/>
              <p:cNvSpPr>
                <a:spLocks noChangeAspect="1" noChangeArrowheads="1"/>
              </p:cNvSpPr>
              <p:nvPr/>
            </p:nvSpPr>
            <p:spPr bwMode="auto">
              <a:xfrm>
                <a:off x="1592" y="1778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k-SK"/>
              </a:p>
            </p:txBody>
          </p:sp>
        </p:grpSp>
        <p:sp>
          <p:nvSpPr>
            <p:cNvPr id="45" name="Line 35"/>
            <p:cNvSpPr>
              <a:spLocks noChangeShapeType="1"/>
            </p:cNvSpPr>
            <p:nvPr/>
          </p:nvSpPr>
          <p:spPr bwMode="auto">
            <a:xfrm flipH="1">
              <a:off x="1927" y="2115"/>
              <a:ext cx="16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2885879" y="2937687"/>
            <a:ext cx="9717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atin typeface="Arial" pitchFamily="34" charset="0"/>
                <a:cs typeface="Arial" pitchFamily="34" charset="0"/>
              </a:rPr>
              <a:t>SMS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vstup</a:t>
            </a:r>
            <a:endParaRPr lang="cs-CZ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37"/>
          <p:cNvGrpSpPr>
            <a:grpSpLocks/>
          </p:cNvGrpSpPr>
          <p:nvPr/>
        </p:nvGrpSpPr>
        <p:grpSpPr bwMode="auto">
          <a:xfrm>
            <a:off x="5940425" y="1285860"/>
            <a:ext cx="1366838" cy="1800225"/>
            <a:chOff x="4377" y="890"/>
            <a:chExt cx="861" cy="1134"/>
          </a:xfrm>
        </p:grpSpPr>
        <p:pic>
          <p:nvPicPr>
            <p:cNvPr id="53" name="Picture 38" descr="monitor m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13" y="890"/>
              <a:ext cx="725" cy="544"/>
            </a:xfrm>
            <a:prstGeom prst="rect">
              <a:avLst/>
            </a:prstGeom>
            <a:noFill/>
          </p:spPr>
        </p:pic>
        <p:sp>
          <p:nvSpPr>
            <p:cNvPr id="54" name="Line 39"/>
            <p:cNvSpPr>
              <a:spLocks noChangeShapeType="1"/>
            </p:cNvSpPr>
            <p:nvPr/>
          </p:nvSpPr>
          <p:spPr bwMode="auto">
            <a:xfrm flipV="1">
              <a:off x="4377" y="1389"/>
              <a:ext cx="272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55" name="Text Box 40"/>
          <p:cNvSpPr txBox="1">
            <a:spLocks noChangeArrowheads="1"/>
          </p:cNvSpPr>
          <p:nvPr/>
        </p:nvSpPr>
        <p:spPr bwMode="auto">
          <a:xfrm>
            <a:off x="6304868" y="2357430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RS 232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41"/>
          <p:cNvGrpSpPr>
            <a:grpSpLocks/>
          </p:cNvGrpSpPr>
          <p:nvPr/>
        </p:nvGrpSpPr>
        <p:grpSpPr bwMode="auto">
          <a:xfrm>
            <a:off x="3995738" y="3301985"/>
            <a:ext cx="1731962" cy="2738438"/>
            <a:chOff x="3243" y="2387"/>
            <a:chExt cx="1091" cy="1725"/>
          </a:xfrm>
        </p:grpSpPr>
        <p:pic>
          <p:nvPicPr>
            <p:cNvPr id="57" name="Picture 42" descr="pstn mrak 2m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70" y="2976"/>
              <a:ext cx="680" cy="422"/>
            </a:xfrm>
            <a:prstGeom prst="rect">
              <a:avLst/>
            </a:prstGeom>
            <a:noFill/>
          </p:spPr>
        </p:pic>
        <p:pic>
          <p:nvPicPr>
            <p:cNvPr id="58" name="Picture 43" descr="tlf analog m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78" y="3566"/>
              <a:ext cx="456" cy="546"/>
            </a:xfrm>
            <a:prstGeom prst="rect">
              <a:avLst/>
            </a:prstGeom>
            <a:noFill/>
          </p:spPr>
        </p:pic>
        <p:pic>
          <p:nvPicPr>
            <p:cNvPr id="59" name="Picture 44" descr="tlf analog m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43" y="3566"/>
              <a:ext cx="456" cy="546"/>
            </a:xfrm>
            <a:prstGeom prst="rect">
              <a:avLst/>
            </a:prstGeom>
            <a:noFill/>
          </p:spPr>
        </p:pic>
        <p:sp>
          <p:nvSpPr>
            <p:cNvPr id="60" name="Line 45"/>
            <p:cNvSpPr>
              <a:spLocks noChangeShapeType="1"/>
            </p:cNvSpPr>
            <p:nvPr/>
          </p:nvSpPr>
          <p:spPr bwMode="auto">
            <a:xfrm>
              <a:off x="3697" y="3384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61" name="Line 46"/>
            <p:cNvSpPr>
              <a:spLocks noChangeShapeType="1"/>
            </p:cNvSpPr>
            <p:nvPr/>
          </p:nvSpPr>
          <p:spPr bwMode="auto">
            <a:xfrm flipH="1">
              <a:off x="3470" y="3520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62" name="Line 47"/>
            <p:cNvSpPr>
              <a:spLocks noChangeShapeType="1"/>
            </p:cNvSpPr>
            <p:nvPr/>
          </p:nvSpPr>
          <p:spPr bwMode="auto">
            <a:xfrm>
              <a:off x="3470" y="3520"/>
              <a:ext cx="0" cy="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63" name="Line 48"/>
            <p:cNvSpPr>
              <a:spLocks noChangeShapeType="1"/>
            </p:cNvSpPr>
            <p:nvPr/>
          </p:nvSpPr>
          <p:spPr bwMode="auto">
            <a:xfrm>
              <a:off x="3878" y="3384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64" name="Line 49"/>
            <p:cNvSpPr>
              <a:spLocks noChangeShapeType="1"/>
            </p:cNvSpPr>
            <p:nvPr/>
          </p:nvSpPr>
          <p:spPr bwMode="auto">
            <a:xfrm>
              <a:off x="3878" y="3520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65" name="Line 50"/>
            <p:cNvSpPr>
              <a:spLocks noChangeShapeType="1"/>
            </p:cNvSpPr>
            <p:nvPr/>
          </p:nvSpPr>
          <p:spPr bwMode="auto">
            <a:xfrm>
              <a:off x="4105" y="3520"/>
              <a:ext cx="0" cy="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66" name="Line 51"/>
            <p:cNvSpPr>
              <a:spLocks noChangeShapeType="1"/>
            </p:cNvSpPr>
            <p:nvPr/>
          </p:nvSpPr>
          <p:spPr bwMode="auto">
            <a:xfrm>
              <a:off x="3923" y="2387"/>
              <a:ext cx="1" cy="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67" name="Text Box 52"/>
          <p:cNvSpPr txBox="1">
            <a:spLocks noChangeArrowheads="1"/>
          </p:cNvSpPr>
          <p:nvPr/>
        </p:nvSpPr>
        <p:spPr bwMode="auto">
          <a:xfrm>
            <a:off x="214282" y="1902259"/>
            <a:ext cx="335124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PSTN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môže byť prepojená</a:t>
            </a:r>
          </a:p>
          <a:p>
            <a:pPr eaLnBrk="1" hangingPunct="1"/>
            <a:r>
              <a:rPr lang="sk-SK" sz="1200" dirty="0" smtClean="0">
                <a:latin typeface="Arial" pitchFamily="34" charset="0"/>
                <a:cs typeface="Arial" pitchFamily="34" charset="0"/>
              </a:rPr>
              <a:t>do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FXO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 rozhrania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sk-SK" sz="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 nie je prípustné v krajinách, kde</a:t>
            </a:r>
            <a:r>
              <a:rPr lang="en-US" sz="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je takéto zriaďovanie hovorov medzi GSM a PSTN sieťami zakázané </a:t>
            </a:r>
            <a:r>
              <a:rPr lang="en-US" sz="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!!!</a:t>
            </a:r>
            <a:endParaRPr lang="cs-CZ" sz="12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53"/>
          <p:cNvGrpSpPr>
            <a:grpSpLocks/>
          </p:cNvGrpSpPr>
          <p:nvPr/>
        </p:nvGrpSpPr>
        <p:grpSpPr bwMode="auto">
          <a:xfrm>
            <a:off x="5292725" y="3301985"/>
            <a:ext cx="2414588" cy="2333625"/>
            <a:chOff x="3651" y="2387"/>
            <a:chExt cx="1521" cy="1470"/>
          </a:xfrm>
        </p:grpSpPr>
        <p:pic>
          <p:nvPicPr>
            <p:cNvPr id="69" name="Picture 54" descr="fax 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86" y="3158"/>
              <a:ext cx="886" cy="699"/>
            </a:xfrm>
            <a:prstGeom prst="rect">
              <a:avLst/>
            </a:prstGeom>
            <a:noFill/>
          </p:spPr>
        </p:pic>
        <p:sp>
          <p:nvSpPr>
            <p:cNvPr id="70" name="Line 55"/>
            <p:cNvSpPr>
              <a:spLocks noChangeShapeType="1"/>
            </p:cNvSpPr>
            <p:nvPr/>
          </p:nvSpPr>
          <p:spPr bwMode="auto">
            <a:xfrm>
              <a:off x="3651" y="2387"/>
              <a:ext cx="817" cy="9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71" name="Text Box 56"/>
          <p:cNvSpPr txBox="1">
            <a:spLocks noChangeArrowheads="1"/>
          </p:cNvSpPr>
          <p:nvPr/>
        </p:nvSpPr>
        <p:spPr bwMode="auto">
          <a:xfrm>
            <a:off x="6234107" y="5425875"/>
            <a:ext cx="18383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sk-SK" sz="1200" dirty="0" smtClean="0">
                <a:latin typeface="Arial" pitchFamily="34" charset="0"/>
                <a:cs typeface="Arial" pitchFamily="34" charset="0"/>
              </a:rPr>
              <a:t>Analógový fax môže byť pripojený k rozhraniu FXS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2" grpId="1"/>
      <p:bldP spid="51" grpId="0"/>
      <p:bldP spid="55" grpId="0"/>
      <p:bldP spid="67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SmartGate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18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– SMS vstup</a:t>
            </a:r>
            <a:endParaRPr lang="sk-SK" sz="1800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Obrázok 16" descr="logo2n-3d-rgb-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94" name="Picture 85" descr="smargate_front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8912" y="1678227"/>
            <a:ext cx="2051050" cy="2881313"/>
          </a:xfrm>
          <a:prstGeom prst="rect">
            <a:avLst/>
          </a:prstGeom>
          <a:noFill/>
        </p:spPr>
      </p:pic>
      <p:pic>
        <p:nvPicPr>
          <p:cNvPr id="95" name="Picture 86" descr="antena GSM 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8637" y="1390890"/>
            <a:ext cx="1011238" cy="1223962"/>
          </a:xfrm>
          <a:prstGeom prst="rect">
            <a:avLst/>
          </a:prstGeom>
          <a:noFill/>
        </p:spPr>
      </p:pic>
      <p:pic>
        <p:nvPicPr>
          <p:cNvPr id="96" name="Picture 87" descr="postava 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3325" y="1751252"/>
            <a:ext cx="698500" cy="1169988"/>
          </a:xfrm>
          <a:prstGeom prst="rect">
            <a:avLst/>
          </a:prstGeom>
          <a:noFill/>
        </p:spPr>
      </p:pic>
      <p:grpSp>
        <p:nvGrpSpPr>
          <p:cNvPr id="97" name="Group 88"/>
          <p:cNvGrpSpPr>
            <a:grpSpLocks/>
          </p:cNvGrpSpPr>
          <p:nvPr/>
        </p:nvGrpSpPr>
        <p:grpSpPr bwMode="auto">
          <a:xfrm>
            <a:off x="3608412" y="4343640"/>
            <a:ext cx="2092325" cy="1946275"/>
            <a:chOff x="2880" y="2750"/>
            <a:chExt cx="1318" cy="1226"/>
          </a:xfrm>
        </p:grpSpPr>
        <p:pic>
          <p:nvPicPr>
            <p:cNvPr id="98" name="Picture 89" descr="tlf analog m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42" y="3430"/>
              <a:ext cx="456" cy="546"/>
            </a:xfrm>
            <a:prstGeom prst="rect">
              <a:avLst/>
            </a:prstGeom>
            <a:noFill/>
          </p:spPr>
        </p:pic>
        <p:sp>
          <p:nvSpPr>
            <p:cNvPr id="99" name="Line 90"/>
            <p:cNvSpPr>
              <a:spLocks noChangeShapeType="1"/>
            </p:cNvSpPr>
            <p:nvPr/>
          </p:nvSpPr>
          <p:spPr bwMode="auto">
            <a:xfrm>
              <a:off x="2880" y="2750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100" name="Line 91"/>
            <p:cNvSpPr>
              <a:spLocks noChangeShapeType="1"/>
            </p:cNvSpPr>
            <p:nvPr/>
          </p:nvSpPr>
          <p:spPr bwMode="auto">
            <a:xfrm flipV="1">
              <a:off x="2880" y="356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101" name="Group 92"/>
          <p:cNvGrpSpPr>
            <a:grpSpLocks/>
          </p:cNvGrpSpPr>
          <p:nvPr/>
        </p:nvGrpSpPr>
        <p:grpSpPr bwMode="auto">
          <a:xfrm>
            <a:off x="1016025" y="4343640"/>
            <a:ext cx="2232025" cy="1946275"/>
            <a:chOff x="1247" y="2750"/>
            <a:chExt cx="1406" cy="1226"/>
          </a:xfrm>
        </p:grpSpPr>
        <p:grpSp>
          <p:nvGrpSpPr>
            <p:cNvPr id="102" name="Group 93"/>
            <p:cNvGrpSpPr>
              <a:grpSpLocks/>
            </p:cNvGrpSpPr>
            <p:nvPr/>
          </p:nvGrpSpPr>
          <p:grpSpPr bwMode="auto">
            <a:xfrm>
              <a:off x="1247" y="2840"/>
              <a:ext cx="1091" cy="1136"/>
              <a:chOff x="1429" y="2568"/>
              <a:chExt cx="1091" cy="1136"/>
            </a:xfrm>
          </p:grpSpPr>
          <p:grpSp>
            <p:nvGrpSpPr>
              <p:cNvPr id="105" name="Group 94"/>
              <p:cNvGrpSpPr>
                <a:grpSpLocks/>
              </p:cNvGrpSpPr>
              <p:nvPr/>
            </p:nvGrpSpPr>
            <p:grpSpPr bwMode="auto">
              <a:xfrm>
                <a:off x="1429" y="2568"/>
                <a:ext cx="1091" cy="1136"/>
                <a:chOff x="4150" y="2386"/>
                <a:chExt cx="1091" cy="1136"/>
              </a:xfrm>
            </p:grpSpPr>
            <p:pic>
              <p:nvPicPr>
                <p:cNvPr id="107" name="Picture 95" descr="pstn mrak 2m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4377" y="2386"/>
                  <a:ext cx="680" cy="42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8" name="Picture 96" descr="tlf analog m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785" y="2976"/>
                  <a:ext cx="456" cy="5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9" name="Picture 97" descr="tlf analog m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150" y="2976"/>
                  <a:ext cx="456" cy="546"/>
                </a:xfrm>
                <a:prstGeom prst="rect">
                  <a:avLst/>
                </a:prstGeom>
                <a:noFill/>
              </p:spPr>
            </p:pic>
            <p:sp>
              <p:nvSpPr>
                <p:cNvPr id="110" name="Line 98"/>
                <p:cNvSpPr>
                  <a:spLocks noChangeShapeType="1"/>
                </p:cNvSpPr>
                <p:nvPr/>
              </p:nvSpPr>
              <p:spPr bwMode="auto">
                <a:xfrm>
                  <a:off x="4604" y="279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11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4377" y="2930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12" name="Line 100"/>
                <p:cNvSpPr>
                  <a:spLocks noChangeShapeType="1"/>
                </p:cNvSpPr>
                <p:nvPr/>
              </p:nvSpPr>
              <p:spPr bwMode="auto">
                <a:xfrm>
                  <a:off x="4377" y="2930"/>
                  <a:ext cx="0" cy="4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13" name="Line 101"/>
                <p:cNvSpPr>
                  <a:spLocks noChangeShapeType="1"/>
                </p:cNvSpPr>
                <p:nvPr/>
              </p:nvSpPr>
              <p:spPr bwMode="auto">
                <a:xfrm>
                  <a:off x="4785" y="279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14" name="Line 102"/>
                <p:cNvSpPr>
                  <a:spLocks noChangeShapeType="1"/>
                </p:cNvSpPr>
                <p:nvPr/>
              </p:nvSpPr>
              <p:spPr bwMode="auto">
                <a:xfrm>
                  <a:off x="4785" y="2930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sp>
            <p:nvSpPr>
              <p:cNvPr id="106" name="Line 103"/>
              <p:cNvSpPr>
                <a:spLocks noChangeShapeType="1"/>
              </p:cNvSpPr>
              <p:nvPr/>
            </p:nvSpPr>
            <p:spPr bwMode="auto">
              <a:xfrm>
                <a:off x="2290" y="3113"/>
                <a:ext cx="0" cy="4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03" name="Line 104"/>
            <p:cNvSpPr>
              <a:spLocks noChangeShapeType="1"/>
            </p:cNvSpPr>
            <p:nvPr/>
          </p:nvSpPr>
          <p:spPr bwMode="auto">
            <a:xfrm>
              <a:off x="2653" y="2750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104" name="Line 105"/>
            <p:cNvSpPr>
              <a:spLocks noChangeShapeType="1"/>
            </p:cNvSpPr>
            <p:nvPr/>
          </p:nvSpPr>
          <p:spPr bwMode="auto">
            <a:xfrm flipH="1">
              <a:off x="2154" y="3067"/>
              <a:ext cx="4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15" name="Text Box 106"/>
          <p:cNvSpPr txBox="1">
            <a:spLocks noChangeArrowheads="1"/>
          </p:cNvSpPr>
          <p:nvPr/>
        </p:nvSpPr>
        <p:spPr bwMode="auto">
          <a:xfrm>
            <a:off x="3011512" y="4003915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FXO FXS</a:t>
            </a:r>
            <a:endParaRPr lang="cs-CZ" sz="1200" b="1"/>
          </a:p>
        </p:txBody>
      </p:sp>
      <p:sp>
        <p:nvSpPr>
          <p:cNvPr id="116" name="Line 107"/>
          <p:cNvSpPr>
            <a:spLocks noChangeShapeType="1"/>
          </p:cNvSpPr>
          <p:nvPr/>
        </p:nvSpPr>
        <p:spPr bwMode="auto">
          <a:xfrm>
            <a:off x="2313012" y="4991340"/>
            <a:ext cx="142875" cy="431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17" name="Line 108"/>
          <p:cNvSpPr>
            <a:spLocks noChangeShapeType="1"/>
          </p:cNvSpPr>
          <p:nvPr/>
        </p:nvSpPr>
        <p:spPr bwMode="auto">
          <a:xfrm flipH="1">
            <a:off x="2384450" y="4415077"/>
            <a:ext cx="647700" cy="1444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18" name="Text Box 109"/>
          <p:cNvSpPr txBox="1">
            <a:spLocks noChangeArrowheads="1"/>
          </p:cNvSpPr>
          <p:nvPr/>
        </p:nvSpPr>
        <p:spPr bwMode="auto">
          <a:xfrm>
            <a:off x="1231925" y="3767377"/>
            <a:ext cx="172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Voľba čísla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AutoShape 110"/>
          <p:cNvSpPr>
            <a:spLocks noChangeArrowheads="1"/>
          </p:cNvSpPr>
          <p:nvPr/>
        </p:nvSpPr>
        <p:spPr bwMode="auto">
          <a:xfrm>
            <a:off x="2960712" y="5854940"/>
            <a:ext cx="1219200" cy="346075"/>
          </a:xfrm>
          <a:prstGeom prst="wedgeRectCallout">
            <a:avLst>
              <a:gd name="adj1" fmla="val -76954"/>
              <a:gd name="adj2" fmla="val -1330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 b="1">
                <a:cs typeface="Arial" charset="0"/>
              </a:rPr>
              <a:t>234567892</a:t>
            </a:r>
            <a:r>
              <a:rPr lang="cs-CZ" sz="1200">
                <a:latin typeface="Times New Roman" pitchFamily="18" charset="0"/>
              </a:rPr>
              <a:t> </a:t>
            </a:r>
          </a:p>
        </p:txBody>
      </p:sp>
      <p:sp>
        <p:nvSpPr>
          <p:cNvPr id="120" name="Line 111"/>
          <p:cNvSpPr>
            <a:spLocks noChangeShapeType="1"/>
          </p:cNvSpPr>
          <p:nvPr/>
        </p:nvSpPr>
        <p:spPr bwMode="auto">
          <a:xfrm>
            <a:off x="3752875" y="4486515"/>
            <a:ext cx="1368425" cy="9366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21" name="Text Box 112"/>
          <p:cNvSpPr txBox="1">
            <a:spLocks noChangeArrowheads="1"/>
          </p:cNvSpPr>
          <p:nvPr/>
        </p:nvSpPr>
        <p:spPr bwMode="auto">
          <a:xfrm>
            <a:off x="4418037" y="3473690"/>
            <a:ext cx="30700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2N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SmartGate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smeruje hovor do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FXS 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ort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a  v rovnakom čase  (alebo po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naprogramovanom oneskorení)  do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GSM </a:t>
            </a:r>
          </a:p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podľa vlastnej  „smerovacej tabuľky“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 Box 113"/>
          <p:cNvSpPr txBox="1">
            <a:spLocks noChangeArrowheads="1"/>
          </p:cNvSpPr>
          <p:nvPr/>
        </p:nvSpPr>
        <p:spPr bwMode="auto">
          <a:xfrm>
            <a:off x="5695975" y="5610541"/>
            <a:ext cx="1089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Telefón zvoní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" name="Picture 114" descr="gsm blesk 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499012">
            <a:off x="6688162" y="1506777"/>
            <a:ext cx="631825" cy="565150"/>
          </a:xfrm>
          <a:prstGeom prst="rect">
            <a:avLst/>
          </a:prstGeom>
          <a:noFill/>
        </p:spPr>
      </p:pic>
      <p:pic>
        <p:nvPicPr>
          <p:cNvPr id="124" name="Picture 115" descr="gsm blesk 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596969">
            <a:off x="4167212" y="1290877"/>
            <a:ext cx="774700" cy="865188"/>
          </a:xfrm>
          <a:prstGeom prst="rect">
            <a:avLst/>
          </a:prstGeom>
          <a:noFill/>
        </p:spPr>
      </p:pic>
      <p:sp>
        <p:nvSpPr>
          <p:cNvPr id="125" name="Line 116"/>
          <p:cNvSpPr>
            <a:spLocks noChangeShapeType="1"/>
          </p:cNvSpPr>
          <p:nvPr/>
        </p:nvSpPr>
        <p:spPr bwMode="auto">
          <a:xfrm flipH="1">
            <a:off x="3608412" y="1967152"/>
            <a:ext cx="1944688" cy="1444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26" name="Line 117"/>
          <p:cNvSpPr>
            <a:spLocks noChangeShapeType="1"/>
          </p:cNvSpPr>
          <p:nvPr/>
        </p:nvSpPr>
        <p:spPr bwMode="auto">
          <a:xfrm flipH="1" flipV="1">
            <a:off x="6272237" y="1822690"/>
            <a:ext cx="1008063" cy="5048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27" name="Text Box 118"/>
          <p:cNvSpPr txBox="1">
            <a:spLocks noChangeArrowheads="1"/>
          </p:cNvSpPr>
          <p:nvPr/>
        </p:nvSpPr>
        <p:spPr bwMode="auto">
          <a:xfrm>
            <a:off x="6272237" y="2714620"/>
            <a:ext cx="1443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sk-SK" sz="1200" dirty="0" smtClean="0">
                <a:latin typeface="Arial" pitchFamily="34" charset="0"/>
                <a:cs typeface="Arial" pitchFamily="34" charset="0"/>
              </a:rPr>
              <a:t>Mobilný telefón</a:t>
            </a:r>
          </a:p>
          <a:p>
            <a:pPr eaLnBrk="1" hangingPunct="1"/>
            <a:r>
              <a:rPr lang="sk-SK" sz="1200" dirty="0" smtClean="0">
                <a:latin typeface="Arial" pitchFamily="34" charset="0"/>
                <a:cs typeface="Arial" pitchFamily="34" charset="0"/>
              </a:rPr>
              <a:t>zvoní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 Box 119"/>
          <p:cNvSpPr txBox="1">
            <a:spLocks noChangeArrowheads="1"/>
          </p:cNvSpPr>
          <p:nvPr/>
        </p:nvSpPr>
        <p:spPr bwMode="auto">
          <a:xfrm>
            <a:off x="6812390" y="3000372"/>
            <a:ext cx="1402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sk-SK" sz="1200" dirty="0" smtClean="0">
                <a:latin typeface="Arial" pitchFamily="34" charset="0"/>
                <a:cs typeface="Arial" pitchFamily="34" charset="0"/>
              </a:rPr>
              <a:t>Zdvihnutie hovoru</a:t>
            </a:r>
          </a:p>
        </p:txBody>
      </p:sp>
      <p:sp>
        <p:nvSpPr>
          <p:cNvPr id="129" name="Line 120"/>
          <p:cNvSpPr>
            <a:spLocks noChangeShapeType="1"/>
          </p:cNvSpPr>
          <p:nvPr/>
        </p:nvSpPr>
        <p:spPr bwMode="auto">
          <a:xfrm>
            <a:off x="2313012" y="4991340"/>
            <a:ext cx="142875" cy="431800"/>
          </a:xfrm>
          <a:prstGeom prst="line">
            <a:avLst/>
          </a:prstGeom>
          <a:noFill/>
          <a:ln w="3175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30" name="Line 121"/>
          <p:cNvSpPr>
            <a:spLocks noChangeShapeType="1"/>
          </p:cNvSpPr>
          <p:nvPr/>
        </p:nvSpPr>
        <p:spPr bwMode="auto">
          <a:xfrm flipH="1">
            <a:off x="2384450" y="4415077"/>
            <a:ext cx="647700" cy="144463"/>
          </a:xfrm>
          <a:prstGeom prst="line">
            <a:avLst/>
          </a:prstGeom>
          <a:noFill/>
          <a:ln w="3175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31" name="Line 122"/>
          <p:cNvSpPr>
            <a:spLocks noChangeShapeType="1"/>
          </p:cNvSpPr>
          <p:nvPr/>
        </p:nvSpPr>
        <p:spPr bwMode="auto">
          <a:xfrm flipH="1">
            <a:off x="3608412" y="1967152"/>
            <a:ext cx="1944688" cy="144463"/>
          </a:xfrm>
          <a:prstGeom prst="line">
            <a:avLst/>
          </a:prstGeom>
          <a:noFill/>
          <a:ln w="3175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32" name="Line 123"/>
          <p:cNvSpPr>
            <a:spLocks noChangeShapeType="1"/>
          </p:cNvSpPr>
          <p:nvPr/>
        </p:nvSpPr>
        <p:spPr bwMode="auto">
          <a:xfrm flipH="1" flipV="1">
            <a:off x="6272237" y="1822690"/>
            <a:ext cx="1008063" cy="504825"/>
          </a:xfrm>
          <a:prstGeom prst="line">
            <a:avLst/>
          </a:prstGeom>
          <a:noFill/>
          <a:ln w="3175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33" name="Text Box 124"/>
          <p:cNvSpPr txBox="1">
            <a:spLocks noChangeArrowheads="1"/>
          </p:cNvSpPr>
          <p:nvPr/>
        </p:nvSpPr>
        <p:spPr bwMode="auto">
          <a:xfrm>
            <a:off x="6327800" y="1290877"/>
            <a:ext cx="5357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GSM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7" grpId="0" animBg="1"/>
      <p:bldP spid="117" grpId="1" animBg="1"/>
      <p:bldP spid="118" grpId="0"/>
      <p:bldP spid="119" grpId="0" animBg="1" autoUpdateAnimBg="0"/>
      <p:bldP spid="120" grpId="0" animBg="1"/>
      <p:bldP spid="120" grpId="1" animBg="1"/>
      <p:bldP spid="121" grpId="0"/>
      <p:bldP spid="122" grpId="0"/>
      <p:bldP spid="122" grpId="1"/>
      <p:bldP spid="125" grpId="0" animBg="1"/>
      <p:bldP spid="125" grpId="1" animBg="1"/>
      <p:bldP spid="126" grpId="0" animBg="1"/>
      <p:bldP spid="126" grpId="1" animBg="1"/>
      <p:bldP spid="127" grpId="0"/>
      <p:bldP spid="127" grpId="1"/>
      <p:bldP spid="128" grpId="0"/>
      <p:bldP spid="129" grpId="0" animBg="1"/>
      <p:bldP spid="130" grpId="0" animBg="1"/>
      <p:bldP spid="131" grpId="0" animBg="1"/>
      <p:bldP spid="1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SmartGate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18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– SMS vstup</a:t>
            </a:r>
            <a:endParaRPr lang="sk-SK" sz="1800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Obrázok 16" descr="logo2n-3d-rgb-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1000100" y="5351479"/>
            <a:ext cx="741362" cy="434975"/>
            <a:chOff x="1379" y="1613"/>
            <a:chExt cx="624" cy="336"/>
          </a:xfrm>
        </p:grpSpPr>
        <p:sp>
          <p:nvSpPr>
            <p:cNvPr id="68" name="Rectangle 8"/>
            <p:cNvSpPr>
              <a:spLocks noChangeAspect="1" noChangeArrowheads="1"/>
            </p:cNvSpPr>
            <p:nvPr/>
          </p:nvSpPr>
          <p:spPr bwMode="auto">
            <a:xfrm>
              <a:off x="1379" y="1613"/>
              <a:ext cx="624" cy="336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72" name="Line 9"/>
            <p:cNvSpPr>
              <a:spLocks noChangeAspect="1" noChangeShapeType="1"/>
            </p:cNvSpPr>
            <p:nvPr/>
          </p:nvSpPr>
          <p:spPr bwMode="auto">
            <a:xfrm>
              <a:off x="1475" y="1805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3" name="Line 10"/>
            <p:cNvSpPr>
              <a:spLocks noChangeAspect="1" noChangeShapeType="1"/>
            </p:cNvSpPr>
            <p:nvPr/>
          </p:nvSpPr>
          <p:spPr bwMode="auto">
            <a:xfrm flipV="1">
              <a:off x="1619" y="1709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4" name="Line 11"/>
            <p:cNvSpPr>
              <a:spLocks noChangeAspect="1" noChangeShapeType="1"/>
            </p:cNvSpPr>
            <p:nvPr/>
          </p:nvSpPr>
          <p:spPr bwMode="auto">
            <a:xfrm>
              <a:off x="1763" y="180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5" name="Oval 12"/>
            <p:cNvSpPr>
              <a:spLocks noChangeAspect="1" noChangeArrowheads="1"/>
            </p:cNvSpPr>
            <p:nvPr/>
          </p:nvSpPr>
          <p:spPr bwMode="auto">
            <a:xfrm>
              <a:off x="1592" y="1778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76" name="Line 13"/>
          <p:cNvSpPr>
            <a:spLocks noChangeShapeType="1"/>
          </p:cNvSpPr>
          <p:nvPr/>
        </p:nvSpPr>
        <p:spPr bwMode="auto">
          <a:xfrm flipH="1">
            <a:off x="1792262" y="5567379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863700" y="5207017"/>
            <a:ext cx="9717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SMS </a:t>
            </a:r>
            <a:r>
              <a:rPr lang="sk-SK" sz="1200" b="1" dirty="0" smtClean="0">
                <a:latin typeface="Arial" pitchFamily="34" charset="0"/>
                <a:cs typeface="Arial" pitchFamily="34" charset="0"/>
              </a:rPr>
              <a:t>vstup</a:t>
            </a:r>
            <a:endParaRPr lang="cs-CZ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Picture 15" descr="gsm blesk 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94665">
            <a:off x="4543400" y="1995504"/>
            <a:ext cx="673100" cy="752475"/>
          </a:xfrm>
          <a:prstGeom prst="rect">
            <a:avLst/>
          </a:prstGeom>
          <a:noFill/>
        </p:spPr>
      </p:pic>
      <p:pic>
        <p:nvPicPr>
          <p:cNvPr id="79" name="Picture 16" descr="gsm blesk 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99012">
            <a:off x="6416650" y="1995504"/>
            <a:ext cx="752475" cy="673100"/>
          </a:xfrm>
          <a:prstGeom prst="rect">
            <a:avLst/>
          </a:prstGeom>
          <a:noFill/>
        </p:spPr>
      </p:pic>
      <p:pic>
        <p:nvPicPr>
          <p:cNvPr id="80" name="Picture 17" descr="antena GSM 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4125" y="1995504"/>
            <a:ext cx="1011237" cy="1223963"/>
          </a:xfrm>
          <a:prstGeom prst="rect">
            <a:avLst/>
          </a:prstGeom>
          <a:noFill/>
        </p:spPr>
      </p:pic>
      <p:pic>
        <p:nvPicPr>
          <p:cNvPr id="81" name="Picture 18" descr="postava 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8812" y="2355867"/>
            <a:ext cx="698500" cy="1169987"/>
          </a:xfrm>
          <a:prstGeom prst="rect">
            <a:avLst/>
          </a:prstGeom>
          <a:noFill/>
        </p:spPr>
      </p:pic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6272187" y="1919304"/>
            <a:ext cx="58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Univers CE 57 Condensed" pitchFamily="82" charset="0"/>
              </a:rPr>
              <a:t>GSM</a:t>
            </a:r>
            <a:endParaRPr lang="cs-CZ" sz="1400">
              <a:latin typeface="Univers CE 57 Condensed" pitchFamily="82" charset="0"/>
            </a:endParaRPr>
          </a:p>
        </p:txBody>
      </p:sp>
      <p:pic>
        <p:nvPicPr>
          <p:cNvPr id="83" name="Picture 20" descr="smargate_front3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24062" y="2182829"/>
            <a:ext cx="2051050" cy="2881313"/>
          </a:xfrm>
          <a:prstGeom prst="rect">
            <a:avLst/>
          </a:prstGeom>
          <a:noFill/>
        </p:spPr>
      </p:pic>
      <p:sp>
        <p:nvSpPr>
          <p:cNvPr id="84" name="Line 21"/>
          <p:cNvSpPr>
            <a:spLocks noChangeShapeType="1"/>
          </p:cNvSpPr>
          <p:nvPr/>
        </p:nvSpPr>
        <p:spPr bwMode="auto">
          <a:xfrm flipV="1">
            <a:off x="2944787" y="4846654"/>
            <a:ext cx="0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000100" y="5351479"/>
            <a:ext cx="741362" cy="431800"/>
            <a:chOff x="1338" y="3385"/>
            <a:chExt cx="467" cy="252"/>
          </a:xfrm>
        </p:grpSpPr>
        <p:sp>
          <p:nvSpPr>
            <p:cNvPr id="86" name="Rectangle 23"/>
            <p:cNvSpPr>
              <a:spLocks noChangeAspect="1" noChangeArrowheads="1"/>
            </p:cNvSpPr>
            <p:nvPr/>
          </p:nvSpPr>
          <p:spPr bwMode="auto">
            <a:xfrm>
              <a:off x="1338" y="3385"/>
              <a:ext cx="467" cy="252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7" name="Line 24"/>
            <p:cNvSpPr>
              <a:spLocks noChangeAspect="1" noChangeShapeType="1"/>
            </p:cNvSpPr>
            <p:nvPr/>
          </p:nvSpPr>
          <p:spPr bwMode="auto">
            <a:xfrm>
              <a:off x="1410" y="3529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88" name="Line 25"/>
            <p:cNvSpPr>
              <a:spLocks noChangeAspect="1" noChangeShapeType="1"/>
            </p:cNvSpPr>
            <p:nvPr/>
          </p:nvSpPr>
          <p:spPr bwMode="auto">
            <a:xfrm flipV="1">
              <a:off x="1518" y="3529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89" name="Line 26"/>
            <p:cNvSpPr>
              <a:spLocks noChangeAspect="1" noChangeShapeType="1"/>
            </p:cNvSpPr>
            <p:nvPr/>
          </p:nvSpPr>
          <p:spPr bwMode="auto">
            <a:xfrm>
              <a:off x="1626" y="3529"/>
              <a:ext cx="1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90" name="Oval 27"/>
            <p:cNvSpPr>
              <a:spLocks noChangeAspect="1" noChangeArrowheads="1"/>
            </p:cNvSpPr>
            <p:nvPr/>
          </p:nvSpPr>
          <p:spPr bwMode="auto">
            <a:xfrm>
              <a:off x="1498" y="3509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91" name="Text Box 28"/>
          <p:cNvSpPr txBox="1">
            <a:spLocks noChangeArrowheads="1"/>
          </p:cNvSpPr>
          <p:nvPr/>
        </p:nvSpPr>
        <p:spPr bwMode="auto">
          <a:xfrm>
            <a:off x="4595787" y="3508392"/>
            <a:ext cx="2424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sk-SK" sz="1200" dirty="0" smtClean="0">
                <a:latin typeface="Arial" pitchFamily="34" charset="0"/>
                <a:cs typeface="Arial" pitchFamily="34" charset="0"/>
              </a:rPr>
              <a:t>Odoslanie pred programovaného</a:t>
            </a:r>
          </a:p>
          <a:p>
            <a:pPr eaLnBrk="1" hangingPunct="1"/>
            <a:r>
              <a:rPr lang="sk-SK" sz="1200" dirty="0" smtClean="0">
                <a:latin typeface="Arial" pitchFamily="34" charset="0"/>
                <a:cs typeface="Arial" pitchFamily="34" charset="0"/>
              </a:rPr>
              <a:t>formátu SMS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Line 29"/>
          <p:cNvSpPr>
            <a:spLocks noChangeShapeType="1"/>
          </p:cNvSpPr>
          <p:nvPr/>
        </p:nvSpPr>
        <p:spPr bwMode="auto">
          <a:xfrm flipH="1" flipV="1">
            <a:off x="6127725" y="2427304"/>
            <a:ext cx="1008062" cy="5048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93" name="Line 30"/>
          <p:cNvSpPr>
            <a:spLocks noChangeShapeType="1"/>
          </p:cNvSpPr>
          <p:nvPr/>
        </p:nvSpPr>
        <p:spPr bwMode="auto">
          <a:xfrm flipH="1">
            <a:off x="3463900" y="2571767"/>
            <a:ext cx="1944687" cy="14446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Záložný zdroj 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EnergyBank</a:t>
            </a:r>
            <a:endParaRPr lang="sk-SK" sz="20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786183" y="1643051"/>
            <a:ext cx="4789744" cy="4515833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Záložný napájací zdroj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EnergyBank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batériový zdroj pre zálohovanie analógových 	GSM / UMTS brán pri výpadku elektrickej siete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pre zariadenia s napájacím napätím 12V                 	a  max. odberom prúdu 1A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záložný zdroj je zapojený medzi sieťový adaptér 	a GSM bránu                                                                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automaticky zabezpečí  nepretržité napájanie GSM 			brány  - bez prerušenia spojenia                                   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4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2</a:t>
            </a:r>
            <a:r>
              <a:rPr lang="sk-SK" sz="14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400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400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EnergyBank</a:t>
            </a:r>
            <a:r>
              <a:rPr lang="sk-SK" sz="14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je primárne určený k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	</a:t>
            </a:r>
            <a:r>
              <a:rPr lang="sk-SK" sz="12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2</a:t>
            </a:r>
            <a:r>
              <a:rPr lang="sk-SK" sz="12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200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EasyGate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                                                 	-	</a:t>
            </a:r>
            <a:r>
              <a:rPr lang="sk-SK" sz="12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2</a:t>
            </a:r>
            <a:r>
              <a:rPr lang="sk-SK" sz="12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200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EasyGate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UMTS USB                                          	-	</a:t>
            </a:r>
            <a:r>
              <a:rPr lang="sk-SK" sz="12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2</a:t>
            </a:r>
            <a:r>
              <a:rPr lang="sk-SK" sz="12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200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SmartGate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                                                                 	-	</a:t>
            </a:r>
            <a:r>
              <a:rPr lang="sk-SK" sz="12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2</a:t>
            </a:r>
            <a:r>
              <a:rPr lang="sk-SK" sz="12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200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EasyRoute</a:t>
            </a:r>
            <a:endParaRPr lang="sk-SK" sz="1300" dirty="0" smtClean="0">
              <a:solidFill>
                <a:srgbClr val="5F8123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vhodný pre zálohovanie GSM brán k výťahovým 	komunikátorom 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17" name="Obrázok 16" descr="logo2n-3d-rgb-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6" name="Obrázok 5" descr="energybank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857496"/>
            <a:ext cx="2244061" cy="280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7"/>
          <p:cNvSpPr txBox="1">
            <a:spLocks/>
          </p:cNvSpPr>
          <p:nvPr/>
        </p:nvSpPr>
        <p:spPr>
          <a:xfrm>
            <a:off x="885796" y="3714753"/>
            <a:ext cx="7615293" cy="1157287"/>
          </a:xfrm>
          <a:prstGeom prst="rect">
            <a:avLst/>
          </a:prstGeom>
        </p:spPr>
        <p:txBody>
          <a:bodyPr anchor="ctr" anchorCtr="1"/>
          <a:lstStyle>
            <a:lvl1pPr algn="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Ďakujem za pozornosť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71472" y="3643314"/>
            <a:ext cx="8001056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>
          <a:xfrm>
            <a:off x="571472" y="3643314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Podnadpis 8"/>
          <p:cNvSpPr txBox="1">
            <a:spLocks/>
          </p:cNvSpPr>
          <p:nvPr/>
        </p:nvSpPr>
        <p:spPr>
          <a:xfrm>
            <a:off x="885796" y="5119689"/>
            <a:ext cx="7615293" cy="5334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r">
              <a:buNone/>
              <a:defRPr sz="2000">
                <a:solidFill>
                  <a:srgbClr val="0F278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278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ANALÓGOVÉ </a:t>
            </a:r>
            <a:r>
              <a:rPr lang="sk-SK" b="1" dirty="0" smtClean="0"/>
              <a:t>GSM BRÁNY 2N</a:t>
            </a:r>
            <a:r>
              <a:rPr lang="sk-SK" b="1" baseline="30000" dirty="0" smtClean="0">
                <a:latin typeface="Arial"/>
                <a:cs typeface="Arial"/>
              </a:rPr>
              <a:t>®</a:t>
            </a:r>
            <a:endParaRPr lang="en-US" b="1" dirty="0"/>
          </a:p>
        </p:txBody>
      </p:sp>
      <p:sp>
        <p:nvSpPr>
          <p:cNvPr id="19" name="Obdĺžnik 18"/>
          <p:cNvSpPr/>
          <p:nvPr/>
        </p:nvSpPr>
        <p:spPr>
          <a:xfrm>
            <a:off x="580997" y="5043489"/>
            <a:ext cx="7991531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Obdĺžnik 19"/>
          <p:cNvSpPr/>
          <p:nvPr/>
        </p:nvSpPr>
        <p:spPr>
          <a:xfrm>
            <a:off x="580997" y="504348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9" name="Obrázok 8" descr="logo2n-3d-rgb-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Analógové GSM brány 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- verzie</a:t>
            </a:r>
            <a:endParaRPr lang="sk-SK" sz="20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786183" y="1643050"/>
            <a:ext cx="4789744" cy="4401956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Analógové GSM brány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2N</a:t>
            </a:r>
            <a:r>
              <a:rPr lang="sk-SK" sz="14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4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EasyGate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PRO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(vhodná náhrada pevnej linky)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2N</a:t>
            </a:r>
            <a:r>
              <a:rPr lang="sk-SK" sz="14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4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EasyGate</a:t>
            </a:r>
            <a:r>
              <a:rPr lang="sk-SK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(výrazné šetrenie nákladov)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2N</a:t>
            </a:r>
            <a:r>
              <a:rPr lang="sk-SK" sz="14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4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SmartGate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(šetrenie, 2N</a:t>
            </a:r>
            <a:r>
              <a:rPr lang="sk-SK" sz="12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2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ME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Thru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Fax, SMS)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Základné určenie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prepojenie medzi analógovými  a GSM sieťami  	s cieľom úspory nákladov na volania do GSM</a:t>
            </a:r>
            <a:endParaRPr lang="sk-SK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kompatibilita s akoukoľvek PBX, ktorá je	vybavená analógovým portom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prenos hlasu, odosielanie SMS a faxových 	správ cez GSM sieť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nenahraditeľný pomocník pre komunikáciu                	v odľahlých miestach bez pevnej linky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14348" y="3652067"/>
            <a:ext cx="1535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EasyGate</a:t>
            </a:r>
            <a:r>
              <a:rPr lang="sk-S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PRO</a:t>
            </a:r>
            <a:endParaRPr lang="sk-SK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14" name="Obrázok 13" descr="EasyGate-PRO-01-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" y="1776997"/>
            <a:ext cx="1357322" cy="1866317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814382" y="5857875"/>
            <a:ext cx="1228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SmartGate</a:t>
            </a:r>
            <a:endParaRPr lang="sk-SK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Obrázok 16" descr="SG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5" y="4000504"/>
            <a:ext cx="1102051" cy="1857388"/>
          </a:xfrm>
          <a:prstGeom prst="rect">
            <a:avLst/>
          </a:prstGeom>
        </p:spPr>
      </p:pic>
      <p:pic>
        <p:nvPicPr>
          <p:cNvPr id="12" name="Picture 2" descr="C:\Users\pleyer\Desktop\M2M\2N® EasyGate\Foto\EasyGate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676399"/>
            <a:ext cx="1378047" cy="20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2500298" y="3652067"/>
            <a:ext cx="12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EasyGate</a:t>
            </a:r>
            <a:endParaRPr lang="sk-SK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GSM brána 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"/>
                <a:cs typeface="Arial"/>
              </a:rPr>
              <a:t>EasyGate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PRO</a:t>
            </a:r>
            <a:endParaRPr lang="sk-SK" sz="20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786183" y="1643051"/>
            <a:ext cx="4789744" cy="4510704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Analógová GSM brána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EasyGate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PRO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optimálne riešenie pre miesta bez pevnej linky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1 - kanálová  GSM brána,  </a:t>
            </a:r>
            <a:r>
              <a:rPr lang="sk-SK" sz="1400" dirty="0" smtClean="0">
                <a:solidFill>
                  <a:srgbClr val="5F8123"/>
                </a:solidFill>
                <a:latin typeface="Arial" pitchFamily="34" charset="0"/>
                <a:cs typeface="Arial" pitchFamily="34" charset="0"/>
                <a:sym typeface="Wingdings"/>
              </a:rPr>
              <a:t>pre všetky GSM siete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mobilná náhrada pevnej linky - mobilné riešenie  	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	</a:t>
            </a:r>
            <a:r>
              <a:rPr lang="sk-SK" sz="1300" dirty="0" smtClean="0">
                <a:solidFill>
                  <a:srgbClr val="5F8123"/>
                </a:solidFill>
                <a:latin typeface="Arial" pitchFamily="34" charset="0"/>
                <a:cs typeface="Arial" pitchFamily="34" charset="0"/>
                <a:sym typeface="Wingdings"/>
              </a:rPr>
              <a:t>prenos hlasu 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(medzi GSM sieťou a koncovým 			zariadením s FXO rozhraním  - PBX,  telefón,  záznamník)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300" dirty="0" smtClean="0">
                <a:solidFill>
                  <a:srgbClr val="5F8123"/>
                </a:solidFill>
                <a:latin typeface="Arial" pitchFamily="34" charset="0"/>
                <a:cs typeface="Arial" pitchFamily="34" charset="0"/>
                <a:sym typeface="Wingdings"/>
              </a:rPr>
              <a:t>GSM dátové prepojenie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 prenos dát 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(GPRS, CSD)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300" dirty="0" smtClean="0">
                <a:solidFill>
                  <a:srgbClr val="5F8123"/>
                </a:solidFill>
                <a:latin typeface="Arial" pitchFamily="34" charset="0"/>
                <a:cs typeface="Arial" pitchFamily="34" charset="0"/>
                <a:sym typeface="Wingdings"/>
              </a:rPr>
              <a:t>prenos analógového faxu cez GSM 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(verzia s faxom)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300" dirty="0" smtClean="0">
                <a:solidFill>
                  <a:srgbClr val="5F8123"/>
                </a:solidFill>
                <a:latin typeface="Arial" pitchFamily="34" charset="0"/>
                <a:cs typeface="Arial" pitchFamily="34" charset="0"/>
                <a:sym typeface="Wingdings"/>
              </a:rPr>
              <a:t>odosielanie, príjem SMS 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výrazné zníženie nákladov na hovory do GSM</a:t>
            </a: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identifikácia volajúceho z GSM siete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(FSK CLIP)</a:t>
            </a: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presmerovanie hovorov</a:t>
            </a: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tarifikačné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impulzy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(určenie ceny alebo doby hovoru)</a:t>
            </a: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automatické volanie „Baby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Call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“</a:t>
            </a: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univerzálny vstup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(zaslanie SMS – poruchové stavy)</a:t>
            </a:r>
          </a:p>
        </p:txBody>
      </p:sp>
      <p:pic>
        <p:nvPicPr>
          <p:cNvPr id="17" name="Obrázok 16" descr="logo2n-3d-rgb-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22" name="Obrázok 21" descr="EasyGate_PRO_porty_full_XL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929198"/>
            <a:ext cx="2394569" cy="1071570"/>
          </a:xfrm>
          <a:prstGeom prst="rect">
            <a:avLst/>
          </a:prstGeom>
        </p:spPr>
      </p:pic>
      <p:pic>
        <p:nvPicPr>
          <p:cNvPr id="23" name="Obrázok 22" descr="EasyGate-PRO-01-X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3" y="1714489"/>
            <a:ext cx="2071702" cy="2848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2N_EasyGate_PRO_indikator_signalu_XL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" y="3750471"/>
            <a:ext cx="2928959" cy="2196720"/>
          </a:xfrm>
          <a:prstGeom prst="rect">
            <a:avLst/>
          </a:prstGeom>
        </p:spPr>
      </p:pic>
      <p:pic>
        <p:nvPicPr>
          <p:cNvPr id="26" name="Obrázok 25" descr="2N_EasyGate_PRO_battery_schranka_XL_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200005"/>
            <a:ext cx="1357322" cy="10134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GSM brána 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"/>
                <a:cs typeface="Arial"/>
              </a:rPr>
              <a:t>EasyGate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PRO</a:t>
            </a:r>
            <a:endParaRPr lang="sk-SK" sz="20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786182" y="1643051"/>
            <a:ext cx="4786346" cy="4544559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Analógová GSM brána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EasyGate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PRO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8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verzia vybavená zálohovaným napájaním 	-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odolnosť voči výpadku elektrickej siete                          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zaslanie SMS o výpadku / obnovení  siete na jedno 			prednastavené číslo              	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dobíjacie batérie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Ni-MH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typ AA                            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signalizácia stavu batérie pri tejto verzii           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automatická SMS o stave batérie                    		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(odpojenie / pripojenie batérie, kriticky nízke napätie)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indikátor  intenzity GSM signálu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(4 úrovne)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endParaRPr lang="sk-SK" sz="4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buFont typeface="Wingdings"/>
              <a:buChar char="!"/>
              <a:tabLst>
                <a:tab pos="715963" algn="l"/>
                <a:tab pos="896938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Určenie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EasyGate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PRO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malé firmy, pobočky stredných /väčších firiem</a:t>
            </a: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vybavenie výťahov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(k výťahovým komunikátorom)</a:t>
            </a: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miesta s kolísajúcou kvalitou signálu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(výber 	optimálneho miesta príjmu – indikátor intenzity signálu)</a:t>
            </a:r>
          </a:p>
        </p:txBody>
      </p:sp>
      <p:pic>
        <p:nvPicPr>
          <p:cNvPr id="17" name="Obrázok 16" descr="logo2n-3d-rgb-400x2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25" name="Obrázok 24" descr="2N_EasyGate_PRO_battery_schranka_XL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2201218"/>
            <a:ext cx="1357322" cy="101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2n.cz/images/cms/case-study/full/easygate-PRO-fixed-line-replacement_4xAA-c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14885"/>
            <a:ext cx="6643734" cy="530022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Štúdia – náhrada pevnej linky</a:t>
            </a:r>
            <a:endParaRPr lang="sk-SK" sz="20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" name="Obrázok 16" descr="logo2n-3d-rgb-400x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Štúdia – úspora nákladov</a:t>
            </a:r>
            <a:endParaRPr lang="sk-SK" sz="20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" name="Obrázok 16" descr="logo2n-3d-rgb-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48130" name="Picture 2" descr="http://www.2n.cz/images/cms/case-study/full/easygate-PRO-cost-savings_4xAA-cz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71546"/>
            <a:ext cx="7429552" cy="5316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leyer\Desktop\M2M\2N® EasyGate\Foto\EasyGat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71612"/>
            <a:ext cx="2399860" cy="346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GSM brána 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EasyGate</a:t>
            </a:r>
            <a:endParaRPr lang="sk-SK" sz="20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786183" y="1643051"/>
            <a:ext cx="4789744" cy="4496341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Analógová GSM brána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EasyGate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jednokanálová GSM brána                  	-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prenos hlasu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(medzi GSM sieťou a koncovým 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zar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. 			s FXO rozhraním,  telefón,  záznamník)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                       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GSM dátové prepojenie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 prenos dát 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(GPRS, CSD)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prenos analógového faxu cez GSM 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(verzia s faxom)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SMS server pre odosielanie / príjem SMS 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výborný pomer ceny a úžitkových vlastností 	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(cenovo najvýhodnejšia alternatíva pevnej linky)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 	vysoká spoľahlivosť, jednoduché</a:t>
            </a:r>
            <a:r>
              <a:rPr lang="sk-SK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</a:t>
            </a:r>
            <a:r>
              <a:rPr lang="sk-SK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rýchle riešenie</a:t>
            </a:r>
          </a:p>
          <a:p>
            <a:pPr marL="417513" indent="-473075">
              <a:lnSpc>
                <a:spcPct val="120000"/>
              </a:lnSpc>
              <a:spcBef>
                <a:spcPts val="10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výrazné zníženie nákladov na hovory do GSM</a:t>
            </a: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 CLIP FSK  /  tarifikácia  /  „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BabyCall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“ </a:t>
            </a: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odoslanie SMS cez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špec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. vstup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(možnosť dohľadu 	či jednoduchého zabezpečenia prerušením obvodu)</a:t>
            </a: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SMS správa o nedostatočnom kredite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17" name="Obrázok 16" descr="logo2n-3d-rgb-400x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38700"/>
            <a:ext cx="2357454" cy="110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pleyer\Desktop\M2M\2N® SmartGate\Foto\SmartGate H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751" y="1571940"/>
            <a:ext cx="2517623" cy="350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GSM brána 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SmartGate</a:t>
            </a:r>
            <a:endParaRPr lang="sk-SK" sz="20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17" name="Obrázok 16" descr="logo2n-3d-rgb-400x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9" y="5000636"/>
            <a:ext cx="2428891" cy="95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3786183" y="1643051"/>
            <a:ext cx="4789744" cy="4235757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Analógová GSM brána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SmartGate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jednokanálová GSM brána s pridanými funkciami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DialThru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technológia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priechodzia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brána, možnosť 	pripojenia GSM brány viac spôsobmi)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možnosť využitia rozhrania FXO aj FXS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ušetrenie analógového portu na PBX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sk-SK" sz="14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2</a:t>
            </a:r>
            <a:r>
              <a:rPr lang="sk-SK" sz="14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400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400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MobilityExtension</a:t>
            </a:r>
            <a:endParaRPr lang="sk-SK" sz="1400" dirty="0" smtClean="0">
              <a:solidFill>
                <a:srgbClr val="1A3D68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dátové pripojenie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(GPRS, CSD)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CLIP FSK,  CLIR,  Filtrovanie čísiel podľa tabuľky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funkcia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CallBack</a:t>
            </a: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LCR automat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(GSM brána smeruje hovory cenovo 	najvýhodnejšou cestou)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odosielanie a príjem 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GSM brána 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SmartGate</a:t>
            </a:r>
            <a:endParaRPr lang="sk-SK" sz="20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17" name="Obrázok 16" descr="logo2n-3d-rgb-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786183" y="1643051"/>
            <a:ext cx="4789744" cy="4028521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Analógová GSM brána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SmartGate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	odosielanie analógových faxov cez GSM sieť </a:t>
            </a:r>
            <a:r>
              <a:rPr lang="sk-SK" sz="10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(verzia s faxovým modulom)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odoslanie SMS o nedostatočnom kredite na 	predplatených kartách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možnosť pravidelných SMS o stave brány    	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úroveń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signálu, počet hovorov a pod.)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vysoká spoľahlivosť pri stálej prevádzke</a:t>
            </a:r>
          </a:p>
          <a:p>
            <a:pPr marL="417513" indent="-473075">
              <a:lnSpc>
                <a:spcPct val="120000"/>
              </a:lnSpc>
              <a:spcBef>
                <a:spcPts val="10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výrazné zníženie nákladov na hovory do GSM</a:t>
            </a: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 odoslanie SMS cez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špec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. vstup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(možnosť dohľadu 	či jednoduchého zabezpečenia prerušením obvodu)</a:t>
            </a: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funkcia „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BabyCall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“</a:t>
            </a:r>
          </a:p>
          <a:p>
            <a:pPr marL="417513" indent="-473075">
              <a:lnSpc>
                <a:spcPct val="120000"/>
              </a:lnSpc>
              <a:spcBef>
                <a:spcPts val="4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vzdialená správa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9" name="Picture 16" descr="antena GSM 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643050"/>
            <a:ext cx="952500" cy="1152525"/>
          </a:xfrm>
          <a:prstGeom prst="rect">
            <a:avLst/>
          </a:prstGeom>
          <a:noFill/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143240" y="2143116"/>
            <a:ext cx="588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Arial" pitchFamily="34" charset="0"/>
                <a:cs typeface="Arial" pitchFamily="34" charset="0"/>
              </a:rPr>
              <a:t>GSM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8" descr="fax 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00504"/>
            <a:ext cx="1079500" cy="850900"/>
          </a:xfrm>
          <a:prstGeom prst="rect">
            <a:avLst/>
          </a:prstGeom>
          <a:noFill/>
        </p:spPr>
      </p:pic>
      <p:pic>
        <p:nvPicPr>
          <p:cNvPr id="12" name="Picture 19" descr="tlf analog 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5072074"/>
            <a:ext cx="723900" cy="866775"/>
          </a:xfrm>
          <a:prstGeom prst="rect">
            <a:avLst/>
          </a:prstGeom>
          <a:noFill/>
        </p:spPr>
      </p:pic>
      <p:pic>
        <p:nvPicPr>
          <p:cNvPr id="14" name="Picture 22" descr="smargate_front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252" y="1785926"/>
            <a:ext cx="1474732" cy="2071702"/>
          </a:xfrm>
          <a:prstGeom prst="rect">
            <a:avLst/>
          </a:prstGeom>
          <a:noFill/>
        </p:spPr>
      </p:pic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1500166" y="3714752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071538" y="3429000"/>
            <a:ext cx="714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200" b="1" dirty="0"/>
              <a:t>FXO FXS</a:t>
            </a:r>
            <a:endParaRPr lang="cs-CZ" sz="1200" b="1" dirty="0"/>
          </a:p>
        </p:txBody>
      </p:sp>
      <p:pic>
        <p:nvPicPr>
          <p:cNvPr id="18" name="Picture 15" descr="gsm blesk 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558913">
            <a:off x="1808933" y="1557242"/>
            <a:ext cx="673100" cy="752475"/>
          </a:xfrm>
          <a:prstGeom prst="rect">
            <a:avLst/>
          </a:prstGeom>
          <a:noFill/>
        </p:spPr>
      </p:pic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1500166" y="4711712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265</Words>
  <Application>Microsoft Office PowerPoint</Application>
  <PresentationFormat>Prezentácia na obrazovke (4:3)</PresentationFormat>
  <Paragraphs>123</Paragraphs>
  <Slides>14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CONEX, spol. s r.o.</vt:lpstr>
      <vt:lpstr>Analógové GSM brány 2N® - verzie</vt:lpstr>
      <vt:lpstr>GSM brána 2N® EasyGate PRO</vt:lpstr>
      <vt:lpstr>GSM brána 2N® EasyGate PRO</vt:lpstr>
      <vt:lpstr>Štúdia – náhrada pevnej linky</vt:lpstr>
      <vt:lpstr>Štúdia – úspora nákladov</vt:lpstr>
      <vt:lpstr>GSM brána 2N® EasyGate</vt:lpstr>
      <vt:lpstr>GSM brána 2N® SmartGate</vt:lpstr>
      <vt:lpstr>GSM brána 2N® SmartGate</vt:lpstr>
      <vt:lpstr>2N® SmartGate – základné prepojenie</vt:lpstr>
      <vt:lpstr>2N® SmartGate – SMS vstup</vt:lpstr>
      <vt:lpstr>2N® SmartGate – SMS vstup</vt:lpstr>
      <vt:lpstr>Záložný zdroj 2N® EnergyBank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CONEX, spol. s r.o.</dc:title>
  <dc:creator>Vilhan</dc:creator>
  <cp:lastModifiedBy>Vilhan</cp:lastModifiedBy>
  <cp:revision>1300</cp:revision>
  <dcterms:created xsi:type="dcterms:W3CDTF">2013-04-12T07:02:31Z</dcterms:created>
  <dcterms:modified xsi:type="dcterms:W3CDTF">2013-05-15T15:59:01Z</dcterms:modified>
</cp:coreProperties>
</file>